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51" r:id="rId3"/>
    <p:sldMasterId id="2147483652" r:id="rId4"/>
    <p:sldMasterId id="2147483653" r:id="rId5"/>
    <p:sldMasterId id="2147483654" r:id="rId6"/>
    <p:sldMasterId id="2147483655" r:id="rId7"/>
    <p:sldMasterId id="2147483656" r:id="rId8"/>
    <p:sldMasterId id="2147483657" r:id="rId9"/>
    <p:sldMasterId id="2147483658" r:id="rId10"/>
    <p:sldMasterId id="2147483659" r:id="rId11"/>
    <p:sldMasterId id="2147483660" r:id="rId12"/>
    <p:sldMasterId id="2147483661" r:id="rId13"/>
    <p:sldMasterId id="2147483662" r:id="rId14"/>
    <p:sldMasterId id="2147483663" r:id="rId15"/>
    <p:sldMasterId id="2147483664" r:id="rId16"/>
    <p:sldMasterId id="2147483665" r:id="rId17"/>
    <p:sldMasterId id="2147483666" r:id="rId18"/>
  </p:sldMasterIdLst>
  <p:notesMasterIdLst>
    <p:notesMasterId r:id="rId68"/>
  </p:notesMasterIdLst>
  <p:sldIdLst>
    <p:sldId id="256" r:id="rId19"/>
    <p:sldId id="258" r:id="rId20"/>
    <p:sldId id="257" r:id="rId21"/>
    <p:sldId id="267" r:id="rId22"/>
    <p:sldId id="261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24" r:id="rId43"/>
    <p:sldId id="325" r:id="rId44"/>
    <p:sldId id="326" r:id="rId45"/>
    <p:sldId id="327" r:id="rId46"/>
    <p:sldId id="308" r:id="rId47"/>
    <p:sldId id="309" r:id="rId48"/>
    <p:sldId id="290" r:id="rId49"/>
    <p:sldId id="297" r:id="rId50"/>
    <p:sldId id="305" r:id="rId51"/>
    <p:sldId id="298" r:id="rId52"/>
    <p:sldId id="302" r:id="rId53"/>
    <p:sldId id="299" r:id="rId54"/>
    <p:sldId id="301" r:id="rId55"/>
    <p:sldId id="303" r:id="rId56"/>
    <p:sldId id="304" r:id="rId57"/>
    <p:sldId id="268" r:id="rId58"/>
    <p:sldId id="283" r:id="rId59"/>
    <p:sldId id="294" r:id="rId60"/>
    <p:sldId id="291" r:id="rId61"/>
    <p:sldId id="279" r:id="rId62"/>
    <p:sldId id="296" r:id="rId63"/>
    <p:sldId id="293" r:id="rId64"/>
    <p:sldId id="259" r:id="rId65"/>
    <p:sldId id="310" r:id="rId66"/>
    <p:sldId id="312" r:id="rId67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+mn-ea"/>
        <a:cs typeface="Heiti SC Light" charset="0"/>
        <a:sym typeface="Helvetica Neue Light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+mn-ea"/>
        <a:cs typeface="Heiti SC Light" charset="0"/>
        <a:sym typeface="Helvetica Neue Light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+mn-ea"/>
        <a:cs typeface="Heiti SC Light" charset="0"/>
        <a:sym typeface="Helvetica Neue Light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+mn-ea"/>
        <a:cs typeface="Heiti SC Light" charset="0"/>
        <a:sym typeface="Helvetica Neue Light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Helvetica Neue Light" charset="0"/>
        <a:ea typeface="+mn-ea"/>
        <a:cs typeface="Heiti SC Light" charset="0"/>
        <a:sym typeface="Helvetica Neue Light" charset="0"/>
      </a:defRPr>
    </a:lvl5pPr>
    <a:lvl6pPr marL="22860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+mn-ea"/>
        <a:cs typeface="Heiti SC Light" charset="0"/>
        <a:sym typeface="Helvetica Neue Light" charset="0"/>
      </a:defRPr>
    </a:lvl6pPr>
    <a:lvl7pPr marL="27432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+mn-ea"/>
        <a:cs typeface="Heiti SC Light" charset="0"/>
        <a:sym typeface="Helvetica Neue Light" charset="0"/>
      </a:defRPr>
    </a:lvl7pPr>
    <a:lvl8pPr marL="32004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+mn-ea"/>
        <a:cs typeface="Heiti SC Light" charset="0"/>
        <a:sym typeface="Helvetica Neue Light" charset="0"/>
      </a:defRPr>
    </a:lvl8pPr>
    <a:lvl9pPr marL="3657600" algn="l" defTabSz="914400" rtl="0" eaLnBrk="1" latinLnBrk="0" hangingPunct="1">
      <a:defRPr sz="4200" kern="1200">
        <a:solidFill>
          <a:srgbClr val="000000"/>
        </a:solidFill>
        <a:latin typeface="Helvetica Neue Light" charset="0"/>
        <a:ea typeface="+mn-ea"/>
        <a:cs typeface="Heiti SC Light" charset="0"/>
        <a:sym typeface="Helvetica Neue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35" autoAdjust="0"/>
    <p:restoredTop sz="94660"/>
  </p:normalViewPr>
  <p:slideViewPr>
    <p:cSldViewPr>
      <p:cViewPr>
        <p:scale>
          <a:sx n="63" d="100"/>
          <a:sy n="63" d="100"/>
        </p:scale>
        <p:origin x="-1363" y="19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66" Type="http://schemas.openxmlformats.org/officeDocument/2006/relationships/slide" Target="slides/slide48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3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7D706D-3462-4999-A092-701699ECC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Heiti SC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24C8DB-DF1E-49AE-BE22-C14F54C9CD6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ea typeface="Heiti SC Light" charset="0"/>
              </a:defRPr>
            </a:lvl1pPr>
          </a:lstStyle>
          <a:p>
            <a:pPr>
              <a:defRPr/>
            </a:pPr>
            <a:fld id="{E229D25B-AEB6-4645-872B-F17906FE09AD}" type="datetimeFigureOut">
              <a:rPr lang="en-US"/>
              <a:pPr>
                <a:defRPr/>
              </a:pPr>
              <a:t>9/11/2019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57AC04-74BD-41E9-AFE5-CEFA6F481B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35CBC9BD-F527-488C-AAA4-E160828C0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27449-3603-4F99-BB4E-04F928A449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Heiti SC Light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5978A-33ED-4B5C-8434-2A9BEEC6D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4479BFC-6CC0-4D3E-A18B-A807C1AA59E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1600861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447404232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53220621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57321380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3819558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20144117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67705102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50279769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005284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09552310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19264810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64501937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67850" y="1320800"/>
            <a:ext cx="2965450" cy="68707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8743950" cy="68707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34936210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87292630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279289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23234502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2093684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693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77500" y="2324100"/>
            <a:ext cx="1955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05314205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48156904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58055591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838992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5226375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8437046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425747522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9052322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55407848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31226390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73697308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87652005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863600"/>
            <a:ext cx="5854700" cy="802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32989005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50515886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55429586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3513262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33675269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54277026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525708305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46855375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67850" y="390525"/>
            <a:ext cx="2965450" cy="84994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1500" y="390525"/>
            <a:ext cx="8743950" cy="84994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46559677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613773031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6889675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6445743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80053125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57106707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54740959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1156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92429754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09803349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45465276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99683327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38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382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58927574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34489826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39008960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512871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68983932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67050540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4892635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324100"/>
            <a:ext cx="58547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30989113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643435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37691109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66758551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74361683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25199909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28797986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70281245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43330639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50875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276475"/>
            <a:ext cx="5775325" cy="6435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98252909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8899601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25951577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55097864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736918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1077017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02280246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875" y="2276475"/>
            <a:ext cx="11703050" cy="6435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8257276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28163" y="390525"/>
            <a:ext cx="2925762" cy="8321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50875" y="390525"/>
            <a:ext cx="8624888" cy="8321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45963157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563915555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64263130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45499699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87700" y="5016500"/>
            <a:ext cx="24638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35707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5024298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49490936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7757408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132645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72598593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32605262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99078332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81500" y="1320800"/>
            <a:ext cx="1270000" cy="68707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1500" y="1320800"/>
            <a:ext cx="3657600" cy="68707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21076230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47219394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98160511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1289006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857486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8486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1300" y="8470900"/>
            <a:ext cx="2400300" cy="50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60902929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42739333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14590728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0477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65382964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87092573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9253389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953625" y="7785100"/>
            <a:ext cx="2847975" cy="1701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09700" y="7785100"/>
            <a:ext cx="8391525" cy="1701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65289077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168766222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76029881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68644554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17509294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15364432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991300593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5957447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316031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410496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92745656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935944832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526749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19493146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58065416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2279368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467850" y="330200"/>
            <a:ext cx="2965450" cy="855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8743950" cy="855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02382064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8555024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9096184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4419912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6143315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48919267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3799157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12222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7992660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6850744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93822524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2246832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90107873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969733681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30847047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6847528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484545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25744500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1047261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5016500"/>
            <a:ext cx="5854700" cy="3175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64775324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8636588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86235859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3047207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79282255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1113397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878531034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3196212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61977439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0350367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3956475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07615423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2505468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889834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16536478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2806599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6514907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88826601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8018673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0834518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2164759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88090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10250134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58972031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4640286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602284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24598193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76918273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093055339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9107650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319423183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517454527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8259484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989771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44772100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57183878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97931809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30288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6112990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39267857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00191541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42537762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283757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2043981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4361080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38816412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15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187700" y="2324100"/>
            <a:ext cx="2463800" cy="6565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899190652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40416650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5438524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9023062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15145283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7249191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92396942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381500" y="330200"/>
            <a:ext cx="1270000" cy="855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1500" y="330200"/>
            <a:ext cx="3657600" cy="855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59130522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4080314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27286654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483162861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03749725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5500" y="8813800"/>
            <a:ext cx="4051300" cy="812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163931215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32874412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2828342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565964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67875021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Helvetica Neue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23923367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97444977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74188" y="390525"/>
            <a:ext cx="2979737" cy="92360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31800" y="390525"/>
            <a:ext cx="8789988" cy="92360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3030615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8416F185-F2A5-4BD8-92C4-F6FEFFF4800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571500" y="50165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1027" name="Line 2">
            <a:extLst>
              <a:ext uri="{FF2B5EF4-FFF2-40B4-BE49-F238E27FC236}">
                <a16:creationId xmlns:a16="http://schemas.microsoft.com/office/drawing/2014/main" id="{6A62E824-264D-43A0-B10C-8757DCE9BCF0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" y="47498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45C8A033-EF88-4482-A87E-F4E6420757B9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571500" y="1320800"/>
            <a:ext cx="118618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D02EA703-C935-4813-A0A0-398B008A753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B987EA40-CF40-472C-AFD3-B9D73F5DE6D8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 Light" charset="0"/>
              </a:rPr>
              <a:t>Click to edit Master title style</a:t>
            </a:r>
          </a:p>
        </p:txBody>
      </p:sp>
      <p:sp>
        <p:nvSpPr>
          <p:cNvPr id="10244" name="Line 3">
            <a:extLst>
              <a:ext uri="{FF2B5EF4-FFF2-40B4-BE49-F238E27FC236}">
                <a16:creationId xmlns:a16="http://schemas.microsoft.com/office/drawing/2014/main" id="{CF04ACFE-8C2F-4996-A658-0C59859631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9263ABEE-0260-45C3-9F7F-382771B262A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8369300" y="2324100"/>
            <a:ext cx="4064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C16933B0-3554-4DB4-AB1E-9C96400448D9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 Light" charset="0"/>
              </a:rPr>
              <a:t>Click to edit Master title style</a:t>
            </a:r>
          </a:p>
        </p:txBody>
      </p:sp>
      <p:sp>
        <p:nvSpPr>
          <p:cNvPr id="11268" name="Line 3">
            <a:extLst>
              <a:ext uri="{FF2B5EF4-FFF2-40B4-BE49-F238E27FC236}">
                <a16:creationId xmlns:a16="http://schemas.microsoft.com/office/drawing/2014/main" id="{4BFB6F13-C079-4197-A033-E928439CA0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927423AF-7F0E-4831-9BDE-67B9551D63D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571500" y="863600"/>
            <a:ext cx="11861800" cy="802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72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EA7CA592-FC6F-4EFA-B4F8-AE0576A84E6C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 Light" charset="0"/>
              </a:rPr>
              <a:t>Click to edit Master title style</a:t>
            </a:r>
          </a:p>
        </p:txBody>
      </p:sp>
      <p:sp>
        <p:nvSpPr>
          <p:cNvPr id="13315" name="Line 2">
            <a:extLst>
              <a:ext uri="{FF2B5EF4-FFF2-40B4-BE49-F238E27FC236}">
                <a16:creationId xmlns:a16="http://schemas.microsoft.com/office/drawing/2014/main" id="{45A479C0-6D4D-4DA3-B61E-9D8BCFAE7B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C0CB84D9-BCE0-492F-B378-2A66114C198A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99C82A92-8E1C-4F9D-BFA8-56A4A00DC5C3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 Light" charset="0"/>
              </a:rPr>
              <a:t>Click to edit Master title style</a:t>
            </a:r>
          </a:p>
        </p:txBody>
      </p:sp>
      <p:sp>
        <p:nvSpPr>
          <p:cNvPr id="14340" name="Line 3">
            <a:extLst>
              <a:ext uri="{FF2B5EF4-FFF2-40B4-BE49-F238E27FC236}">
                <a16:creationId xmlns:a16="http://schemas.microsoft.com/office/drawing/2014/main" id="{59525413-0720-4AA1-BA78-817792A81C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11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55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44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5019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59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416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73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B6DC8A32-9C47-4AA6-BFB5-A020167D825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571500" y="50165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15363" name="Line 2">
            <a:extLst>
              <a:ext uri="{FF2B5EF4-FFF2-40B4-BE49-F238E27FC236}">
                <a16:creationId xmlns:a16="http://schemas.microsoft.com/office/drawing/2014/main" id="{207BB66A-12E7-496A-BD50-D835BD11EA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" y="4749800"/>
            <a:ext cx="4881563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D94E480C-C5C8-41B3-8081-8795CFC96678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571500" y="1320800"/>
            <a:ext cx="5080000" cy="317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3DDCA5DC-7F8B-4997-8DCB-8F7EAFA0E926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1409700" y="7785100"/>
            <a:ext cx="57912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 Light" charset="0"/>
              </a:rPr>
              <a:t>Click to edit Master title style</a:t>
            </a:r>
          </a:p>
        </p:txBody>
      </p:sp>
      <p:sp>
        <p:nvSpPr>
          <p:cNvPr id="16387" name="Line 2">
            <a:extLst>
              <a:ext uri="{FF2B5EF4-FFF2-40B4-BE49-F238E27FC236}">
                <a16:creationId xmlns:a16="http://schemas.microsoft.com/office/drawing/2014/main" id="{8F7888DD-3F3E-4339-8A9D-2E747602D3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7975600"/>
            <a:ext cx="0" cy="142240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D7FCBF4C-B5F0-4E93-B958-394347B6E8B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7848600" y="8470900"/>
            <a:ext cx="49530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600">
          <a:solidFill>
            <a:srgbClr val="999999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">
            <a:extLst>
              <a:ext uri="{FF2B5EF4-FFF2-40B4-BE49-F238E27FC236}">
                <a16:creationId xmlns:a16="http://schemas.microsoft.com/office/drawing/2014/main" id="{AF13B1C9-A40F-44B4-89BC-E452229A6B5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17411" name="Line 2">
            <a:extLst>
              <a:ext uri="{FF2B5EF4-FFF2-40B4-BE49-F238E27FC236}">
                <a16:creationId xmlns:a16="http://schemas.microsoft.com/office/drawing/2014/main" id="{5990A95F-239E-44C3-ACFF-22C3084A38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0662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2" name="Line 3">
            <a:extLst>
              <a:ext uri="{FF2B5EF4-FFF2-40B4-BE49-F238E27FC236}">
                <a16:creationId xmlns:a16="http://schemas.microsoft.com/office/drawing/2014/main" id="{0A79C14D-396E-416B-831D-4D1554CE3CA4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6213" y="30924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413" name="Line 4">
            <a:extLst>
              <a:ext uri="{FF2B5EF4-FFF2-40B4-BE49-F238E27FC236}">
                <a16:creationId xmlns:a16="http://schemas.microsoft.com/office/drawing/2014/main" id="{3D97578E-C3F4-43C5-8D52-F4B66F3A0096}"/>
              </a:ext>
            </a:extLst>
          </p:cNvPr>
          <p:cNvSpPr>
            <a:spLocks noChangeShapeType="1"/>
          </p:cNvSpPr>
          <p:nvPr/>
        </p:nvSpPr>
        <p:spPr bwMode="auto">
          <a:xfrm>
            <a:off x="9066213" y="5873750"/>
            <a:ext cx="34305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213C6F85-7B28-4FEC-8D69-FCF5A6F26429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 Light" charset="0"/>
              </a:rPr>
              <a:t>Click to edit Master title style</a:t>
            </a:r>
          </a:p>
        </p:txBody>
      </p:sp>
      <p:sp>
        <p:nvSpPr>
          <p:cNvPr id="2051" name="Line 2">
            <a:extLst>
              <a:ext uri="{FF2B5EF4-FFF2-40B4-BE49-F238E27FC236}">
                <a16:creationId xmlns:a16="http://schemas.microsoft.com/office/drawing/2014/main" id="{E2077571-86DD-4975-9298-981AFD33A2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" y="1968500"/>
            <a:ext cx="117094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52" name="Rectangle 3">
            <a:extLst>
              <a:ext uri="{FF2B5EF4-FFF2-40B4-BE49-F238E27FC236}">
                <a16:creationId xmlns:a16="http://schemas.microsoft.com/office/drawing/2014/main" id="{2FC8B25F-905B-4788-BCD5-BCE018AE4D9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D6DA9B9E-63E9-46E1-965E-C432D7B9567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3075" name="Line 2">
            <a:extLst>
              <a:ext uri="{FF2B5EF4-FFF2-40B4-BE49-F238E27FC236}">
                <a16:creationId xmlns:a16="http://schemas.microsoft.com/office/drawing/2014/main" id="{2C6178E0-DC54-4251-AD44-EC0208F5C2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02400" y="1803400"/>
            <a:ext cx="0" cy="43180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0335F7D6-8835-4B43-8A22-12B5DE19803B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4099" name="Line 2">
            <a:extLst>
              <a:ext uri="{FF2B5EF4-FFF2-40B4-BE49-F238E27FC236}">
                <a16:creationId xmlns:a16="http://schemas.microsoft.com/office/drawing/2014/main" id="{1186D4F9-33B7-4B43-A32A-F8964AB264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0713" y="1778000"/>
            <a:ext cx="1587" cy="50546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2075A381-B189-409F-88BD-BF2ADF89D08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5123" name="Line 2">
            <a:extLst>
              <a:ext uri="{FF2B5EF4-FFF2-40B4-BE49-F238E27FC236}">
                <a16:creationId xmlns:a16="http://schemas.microsoft.com/office/drawing/2014/main" id="{DADC552A-94BA-4D5B-B798-B6439ED12B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8113" y="508000"/>
            <a:ext cx="1587" cy="801370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A606C616-C0E6-4C01-8356-546D8A265A6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6147" name="Line 2">
            <a:extLst>
              <a:ext uri="{FF2B5EF4-FFF2-40B4-BE49-F238E27FC236}">
                <a16:creationId xmlns:a16="http://schemas.microsoft.com/office/drawing/2014/main" id="{9730048B-9662-477B-BDF7-ADCA2C33BA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34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148" name="Line 3">
            <a:extLst>
              <a:ext uri="{FF2B5EF4-FFF2-40B4-BE49-F238E27FC236}">
                <a16:creationId xmlns:a16="http://schemas.microsoft.com/office/drawing/2014/main" id="{D353560F-E6F9-4B3F-A7AB-D64FEBA9A9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545513" y="1776413"/>
            <a:ext cx="1587" cy="50688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259A3077-8705-4088-818C-1942F783537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EA2C0E89-64CE-4D91-AABD-C2E91CB717AF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8195" name="Line 2">
            <a:extLst>
              <a:ext uri="{FF2B5EF4-FFF2-40B4-BE49-F238E27FC236}">
                <a16:creationId xmlns:a16="http://schemas.microsoft.com/office/drawing/2014/main" id="{FFFACD55-E4ED-40FC-B7AD-83F3F21D5D44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" y="1968500"/>
            <a:ext cx="4876800" cy="0"/>
          </a:xfrm>
          <a:prstGeom prst="line">
            <a:avLst/>
          </a:prstGeom>
          <a:noFill/>
          <a:ln w="12700">
            <a:solidFill>
              <a:srgbClr val="888888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DCFD507F-3C73-4079-885E-D15BF0D837A7}"/>
              </a:ext>
            </a:extLst>
          </p:cNvPr>
          <p:cNvSpPr>
            <a:spLocks noChangeArrowheads="1"/>
          </p:cNvSpPr>
          <p:nvPr>
            <p:ph type="title"/>
          </p:nvPr>
        </p:nvSpPr>
        <p:spPr bwMode="auto">
          <a:xfrm>
            <a:off x="571500" y="330200"/>
            <a:ext cx="5080000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2667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1pPr>
      <a:lvl2pPr marL="660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2pPr>
      <a:lvl3pPr marL="1104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3pPr>
      <a:lvl4pPr marL="15494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4pPr>
      <a:lvl5pPr marL="1993900" indent="-266700" algn="l" rtl="0" eaLnBrk="0" fontAlgn="base" hangingPunct="0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5pPr>
      <a:lvl6pPr marL="24511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6pPr>
      <a:lvl7pPr marL="29083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7pPr>
      <a:lvl8pPr marL="33655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8pPr>
      <a:lvl9pPr marL="3822700" indent="-266700" algn="l" rtl="0" fontAlgn="base">
        <a:spcBef>
          <a:spcPts val="4800"/>
        </a:spcBef>
        <a:spcAft>
          <a:spcPct val="0"/>
        </a:spcAft>
        <a:buClr>
          <a:srgbClr val="606060"/>
        </a:buClr>
        <a:buSzPct val="100000"/>
        <a:buFont typeface="Helvetica Neue" charset="0"/>
        <a:buChar char="•"/>
        <a:defRPr sz="2600">
          <a:solidFill>
            <a:srgbClr val="606060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6EE7E2DA-84DE-42C9-9481-966B3E8FD15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431800" y="8813800"/>
            <a:ext cx="8255000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Helvetica Neue" charset="0"/>
              </a:rPr>
              <a:t>Click to edit Master text styles</a:t>
            </a:r>
          </a:p>
          <a:p>
            <a:pPr lvl="1"/>
            <a:r>
              <a:rPr lang="en-US" altLang="zh-CN">
                <a:sym typeface="Helvetica Neue" charset="0"/>
              </a:rPr>
              <a:t>Second level</a:t>
            </a:r>
          </a:p>
          <a:p>
            <a:pPr lvl="2"/>
            <a:r>
              <a:rPr lang="en-US" altLang="zh-CN">
                <a:sym typeface="Helvetica Neue" charset="0"/>
              </a:rPr>
              <a:t>Third level</a:t>
            </a:r>
          </a:p>
          <a:p>
            <a:pPr lvl="3"/>
            <a:r>
              <a:rPr lang="en-US" altLang="zh-CN">
                <a:sym typeface="Helvetica Neue" charset="0"/>
              </a:rPr>
              <a:t>Fourth level</a:t>
            </a:r>
          </a:p>
          <a:p>
            <a:pPr lvl="4"/>
            <a:r>
              <a:rPr lang="en-US" altLang="zh-CN">
                <a:sym typeface="Helvetica Neue" charset="0"/>
              </a:rPr>
              <a:t>Fifth level</a:t>
            </a:r>
          </a:p>
        </p:txBody>
      </p:sp>
      <p:sp>
        <p:nvSpPr>
          <p:cNvPr id="9219" name="Line 2">
            <a:extLst>
              <a:ext uri="{FF2B5EF4-FFF2-40B4-BE49-F238E27FC236}">
                <a16:creationId xmlns:a16="http://schemas.microsoft.com/office/drawing/2014/main" id="{E9D7D32C-EA65-487B-8834-4310E88128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8113" y="519113"/>
            <a:ext cx="1587" cy="7964487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20" name="Line 3">
            <a:extLst>
              <a:ext uri="{FF2B5EF4-FFF2-40B4-BE49-F238E27FC236}">
                <a16:creationId xmlns:a16="http://schemas.microsoft.com/office/drawing/2014/main" id="{888515C6-7A9D-4665-A184-A97329533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8113" y="4476750"/>
            <a:ext cx="5995987" cy="0"/>
          </a:xfrm>
          <a:prstGeom prst="line">
            <a:avLst/>
          </a:prstGeom>
          <a:noFill/>
          <a:ln w="12700">
            <a:solidFill>
              <a:srgbClr val="9A9A9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ransition/>
  <p:txStyles>
    <p:titleStyle>
      <a:lvl1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+mj-lt"/>
          <a:ea typeface="+mj-ea"/>
          <a:cs typeface="+mj-cs"/>
          <a:sym typeface="Helvetica Neue Light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5pPr>
      <a:lvl6pPr marL="4572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Helvetica Neue Light" charset="0"/>
          <a:ea typeface="Heiti SC Light" charset="0"/>
          <a:cs typeface="Heiti SC Light" charset="0"/>
          <a:sym typeface="Helvetica Neue Light" charset="0"/>
        </a:defRPr>
      </a:lvl9pPr>
    </p:titleStyle>
    <p:bodyStyle>
      <a:lvl1pPr marL="342900" indent="-3429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1pPr>
      <a:lvl2pPr marL="742950" indent="-28575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2pPr>
      <a:lvl3pPr marL="11430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3pPr>
      <a:lvl4pPr marL="16002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4pPr>
      <a:lvl5pPr marL="2057400" indent="-228600" algn="l" rtl="0" eaLnBrk="0" fontAlgn="base" hangingPunct="0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rgbClr val="727272"/>
          </a:solidFill>
          <a:latin typeface="+mn-lt"/>
          <a:ea typeface="+mn-ea"/>
          <a:cs typeface="+mn-cs"/>
          <a:sym typeface="Helvetica Neue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05BB4D7A-7E70-4C44-8DF5-FD3A2F52AB7B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Large Scale Data Analytics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8165350F-C62B-4CDF-83F4-0A8AAFC2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File Formats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75BBA82C-2DAB-49EA-A4A6-D6FD65CF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Application Files</a:t>
            </a:r>
          </a:p>
          <a:p>
            <a:pPr lvl="1"/>
            <a:r>
              <a:rPr lang="en-US" altLang="en-US"/>
              <a:t>MS Excel is useful for quick-and-easy, spot-check analyses on small- to medium-size datasets. </a:t>
            </a:r>
          </a:p>
          <a:p>
            <a:pPr lvl="1"/>
            <a:r>
              <a:rPr lang="en-US" altLang="en-US"/>
              <a:t>Application files have the .xls or .xlsx extension. </a:t>
            </a:r>
          </a:p>
          <a:p>
            <a:pPr lvl="1"/>
            <a:r>
              <a:rPr lang="en-US" altLang="en-US"/>
              <a:t>Geospatial analysis applications such as ArcGIS and QGIS save with their own proprietary file formats (the .mxd extension for ArcGIS and the .qgs extension for QGIS)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D155FD2B-CEEB-4AC6-8034-75BEC7A2E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File Formats</a:t>
            </a:r>
          </a:p>
        </p:txBody>
      </p:sp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EA00BF3B-53C5-40B8-91C0-026E53F3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Web Programming Files</a:t>
            </a:r>
          </a:p>
          <a:p>
            <a:pPr lvl="1"/>
            <a:r>
              <a:rPr lang="en-US" altLang="en-US"/>
              <a:t>If you’re building custom, web-based data Visualizations You may be working in D3.js — or Data-Driven Documents, a JavaScript library for data visualization. When you work in D3.js, you use data to manipulate web-based documents using .html, .svg, and .css files.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ACFAECE0-2E99-4DF0-8218-66DB76659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Usage of Data Science by Subject Area Experts</a:t>
            </a:r>
          </a:p>
        </p:txBody>
      </p:sp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A00389BA-82CF-4289-A089-CD4E33938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/>
              <a:t>Engineers</a:t>
            </a:r>
            <a:r>
              <a:rPr lang="en-US" altLang="en-US"/>
              <a:t> use machine learning to optimize energy efficiency in modern building design.</a:t>
            </a:r>
          </a:p>
          <a:p>
            <a:r>
              <a:rPr lang="en-US" altLang="en-US" u="sng"/>
              <a:t>Clinical data scientists</a:t>
            </a:r>
            <a:r>
              <a:rPr lang="en-US" altLang="en-US"/>
              <a:t> work on the personalization of treatment plans and use healthcare informatics to predict and preempt future health problems in at-risk patients.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A4B06AD8-CDAA-4756-8063-BD732873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Usage of Data Science by Subject Area Experts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9CCD8635-9FC8-459D-BB41-1263BC0CA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/>
              <a:t>Marketing data scientists</a:t>
            </a:r>
            <a:r>
              <a:rPr lang="en-US" altLang="en-US"/>
              <a:t> use logistic regression to predict and preempt customer churn (the loss or churn of customers from a product or service to that of a competitor’s). </a:t>
            </a:r>
          </a:p>
          <a:p>
            <a:r>
              <a:rPr lang="en-US" altLang="en-US" u="sng"/>
              <a:t>Data journalists</a:t>
            </a:r>
            <a:r>
              <a:rPr lang="en-US" altLang="en-US"/>
              <a:t> scrape websites (extract data in-bulk directly off the pages on a website) for fresh data in order to discover and report the latest breaking-news stories. 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8EB10B1D-00EB-450B-B2AD-F509CBFC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Usage of Data Science by Subject Area Experts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658B5385-F2E4-47BF-B5A0-AF432EE5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/>
              <a:t>Data scientists in crime analysis</a:t>
            </a:r>
            <a:r>
              <a:rPr lang="en-US" altLang="en-US"/>
              <a:t> use spatial predictive modeling to predict, preempt, and prevent criminal activities. </a:t>
            </a:r>
          </a:p>
          <a:p>
            <a:r>
              <a:rPr lang="en-US" altLang="en-US" u="sng"/>
              <a:t>Data do-gooders</a:t>
            </a:r>
            <a:r>
              <a:rPr lang="en-US" altLang="en-US"/>
              <a:t> use machine learning to classify and report vital information about disaster-affected communities for real-time decision support in humanitarian response</a:t>
            </a: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6BFF32C0-88B4-4EDF-9528-8A91AC50B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Application Areas of Data Science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7EF5B503-0221-4000-89BF-C960D7787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Corporations, Small- and Medium-size Enterprises (SMEs), and e-commerce businesses</a:t>
            </a:r>
          </a:p>
          <a:p>
            <a:pPr lvl="1"/>
            <a:r>
              <a:rPr lang="en-US" altLang="en-US"/>
              <a:t>Production-costs optimization, sales maximization, marketing ROI increases, staff-productivity optimization, customer-churn reduction, customer lifetime-value increases, inventory requirements and sales predictions, pricing model optimization, fraud detection, collaborative filtering, recommendation engines, and logistics improvements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6F889313-2242-441E-87D9-AE5DA315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Application Areas of Data Science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100B591D-8D5E-47A6-9D9C-64771ACCB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Governments</a:t>
            </a:r>
          </a:p>
          <a:p>
            <a:pPr lvl="1"/>
            <a:r>
              <a:rPr lang="en-US" altLang="en-US"/>
              <a:t>Business-process and staff-productivity optimization, management decision-support enhancements, finance and budget forecasting, expenditure tracking and optimization, and fraud detection</a:t>
            </a:r>
          </a:p>
          <a:p>
            <a:r>
              <a:rPr lang="en-US" altLang="en-US"/>
              <a:t>Academia</a:t>
            </a:r>
          </a:p>
          <a:p>
            <a:pPr lvl="1"/>
            <a:r>
              <a:rPr lang="en-US" altLang="en-US"/>
              <a:t>Resource-allocation improvements, student performance-management improvements, dropout reductions, business process optimization, finance and budget forecasting, and recruitment ROI (Return on Investment) increases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9E050A66-B4CB-412B-B448-C4FB3A05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Grappling with Data Volume</a:t>
            </a:r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CE51D7D1-0932-4387-B0DE-19098FA63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Limits of Big Data </a:t>
            </a:r>
          </a:p>
          <a:p>
            <a:pPr lvl="1"/>
            <a:r>
              <a:rPr lang="en-US" altLang="en-US"/>
              <a:t>Lower limit - 1 terabyte</a:t>
            </a:r>
          </a:p>
          <a:p>
            <a:pPr lvl="1"/>
            <a:r>
              <a:rPr lang="en-US" altLang="en-US"/>
              <a:t>No Upper limit</a:t>
            </a:r>
          </a:p>
          <a:p>
            <a:r>
              <a:rPr lang="en-US" altLang="en-US"/>
              <a:t>In its raw form, most big data is low value — in other words, the value-to-data-quantity ratio is low in raw big data</a:t>
            </a:r>
          </a:p>
          <a:p>
            <a:r>
              <a:rPr lang="en-US" altLang="en-US"/>
              <a:t>Data engineers have the job of rolling it up, and data scientists have the job of analyzing it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CE21CEAB-C939-4F7A-BF00-49D8E13E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Handling Data Velocity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A75B90CE-3577-40B9-B148-1E07FBB14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Big data is created through </a:t>
            </a:r>
          </a:p>
          <a:p>
            <a:pPr lvl="1"/>
            <a:r>
              <a:rPr lang="en-US" altLang="en-US"/>
              <a:t>automated processes and instrumentation </a:t>
            </a:r>
          </a:p>
          <a:p>
            <a:pPr lvl="1"/>
            <a:r>
              <a:rPr lang="en-US" altLang="en-US"/>
              <a:t>data storage costs are relatively inexpensive</a:t>
            </a:r>
          </a:p>
          <a:p>
            <a:r>
              <a:rPr lang="en-US" altLang="en-US"/>
              <a:t>In engineering terms, data velocity is </a:t>
            </a:r>
          </a:p>
          <a:p>
            <a:pPr lvl="1"/>
            <a:r>
              <a:rPr lang="en-US" altLang="en-US"/>
              <a:t>data volume per unit time</a:t>
            </a:r>
          </a:p>
          <a:p>
            <a:r>
              <a:rPr lang="en-US" altLang="en-US"/>
              <a:t>Big data enters an average system at velocities ranging between 30 kilobytes (K) per second to as much as 30 gigabytes (GB) per second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2111DFFF-2B41-4DFA-99C6-4862932E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Data Ingestion Tools 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9A383EB9-95F9-48E1-BE5E-9ECBC7BAE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Apache Sqoop </a:t>
            </a:r>
          </a:p>
          <a:p>
            <a:pPr lvl="1"/>
            <a:r>
              <a:rPr lang="en-US" altLang="en-US"/>
              <a:t>You can use this data transference tool to quickly transfer data back and forth between a relational data system and the Hadoop Distributed File System (HDFS) — it uses clusters of commodity servers to store big data. </a:t>
            </a:r>
          </a:p>
          <a:p>
            <a:pPr lvl="1"/>
            <a:r>
              <a:rPr lang="en-US" altLang="en-US"/>
              <a:t>HDFS makes big data handling and storage financially feasible by distributing storage tasks across clusters of inexpensive commodity servers. </a:t>
            </a:r>
          </a:p>
          <a:p>
            <a:pPr lvl="1"/>
            <a:r>
              <a:rPr lang="en-US" altLang="en-US"/>
              <a:t>HDFS is the main storage system that’s used in big data implementations.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>
            <a:extLst>
              <a:ext uri="{FF2B5EF4-FFF2-40B4-BE49-F238E27FC236}">
                <a16:creationId xmlns:a16="http://schemas.microsoft.com/office/drawing/2014/main" id="{E8C76376-9DB2-4743-9400-EBB45E45CA18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Outline </a:t>
            </a: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DE92330-91DB-4AD0-8AD5-452E86DFE39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rgbClr val="4D4D4D"/>
              </a:buClr>
            </a:pP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Big Data</a:t>
            </a:r>
          </a:p>
          <a:p>
            <a:pPr eaLnBrk="1" hangingPunct="1">
              <a:buClr>
                <a:srgbClr val="4D4D4D"/>
              </a:buClr>
            </a:pP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Gartner Hype Cycle 2012</a:t>
            </a:r>
          </a:p>
          <a:p>
            <a:pPr eaLnBrk="1" hangingPunct="1">
              <a:buClr>
                <a:srgbClr val="4D4D4D"/>
              </a:buClr>
            </a:pP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Large scale data processing</a:t>
            </a:r>
          </a:p>
          <a:p>
            <a:pPr eaLnBrk="1" hangingPunct="1">
              <a:buClr>
                <a:srgbClr val="4D4D4D"/>
              </a:buClr>
            </a:pP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Visual Analytics </a:t>
            </a:r>
          </a:p>
          <a:p>
            <a:pPr eaLnBrk="1" hangingPunct="1">
              <a:buClr>
                <a:srgbClr val="4D4D4D"/>
              </a:buClr>
            </a:pP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Chances and Challenges</a:t>
            </a:r>
          </a:p>
          <a:p>
            <a:pPr eaLnBrk="1" hangingPunct="1">
              <a:buClr>
                <a:srgbClr val="4D4D4D"/>
              </a:buClr>
            </a:pP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Discussions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74667C9D-0823-4173-BF21-BBE58176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Data Ingestion Tools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AED2-0FEC-467A-9B64-7CF3DD5D6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Apache Kafka</a:t>
            </a:r>
          </a:p>
          <a:p>
            <a:pPr lvl="1">
              <a:defRPr/>
            </a:pPr>
            <a:r>
              <a:rPr lang="en-US" dirty="0"/>
              <a:t>Kafka distributed messaging system acts as a message broker whereby messages can quickly be pushed onto, and pulled from, HDFS. </a:t>
            </a:r>
          </a:p>
          <a:p>
            <a:pPr lvl="1">
              <a:defRPr/>
            </a:pPr>
            <a:r>
              <a:rPr lang="en-US" dirty="0"/>
              <a:t>Kafka can be used to consolidate and facilitate the data calls and pushes that consumers make to and from the HDFS</a:t>
            </a:r>
          </a:p>
          <a:p>
            <a:pPr>
              <a:defRPr/>
            </a:pPr>
            <a:r>
              <a:rPr lang="en-US" dirty="0"/>
              <a:t>Apache Flume</a:t>
            </a:r>
          </a:p>
          <a:p>
            <a:pPr lvl="1">
              <a:defRPr/>
            </a:pPr>
            <a:r>
              <a:rPr lang="en-US" dirty="0"/>
              <a:t>Flume distributed system primarily handles log and event data. </a:t>
            </a:r>
          </a:p>
          <a:p>
            <a:pPr lvl="1">
              <a:defRPr/>
            </a:pPr>
            <a:r>
              <a:rPr lang="en-US" dirty="0"/>
              <a:t>Flume can be used to transfer massive quantities of unstructured data to and from the HDFS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1F9796EE-F1D2-46D9-9166-0FAF1AE2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Dealing with Data 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B978B-813E-4CF2-9B63-DC895CA68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Big data gets even more complicated when you add unstructured and semi-structured data to structured data sources. </a:t>
            </a:r>
          </a:p>
          <a:p>
            <a:pPr>
              <a:defRPr/>
            </a:pPr>
            <a:r>
              <a:rPr lang="en-US" dirty="0"/>
              <a:t>Heterogeneous, high-variety data </a:t>
            </a:r>
          </a:p>
          <a:p>
            <a:pPr lvl="1">
              <a:defRPr/>
            </a:pPr>
            <a:r>
              <a:rPr lang="en-US" dirty="0"/>
              <a:t>is often composed of any combination of graph data, JSON files, XML files, social media data, structured tabular data, weblog data, and data that’s generated from click-streams. </a:t>
            </a:r>
          </a:p>
          <a:p>
            <a:pPr marL="0" indent="0">
              <a:buFont typeface="Helvetica Neue" charset="0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BCFDCF7D-3188-4B8A-B44D-6C72BE66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Dealing with Data 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DC5F7-2AE5-4A3C-AE0C-23D388CAE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Structured data </a:t>
            </a:r>
          </a:p>
          <a:p>
            <a:pPr lvl="1">
              <a:defRPr/>
            </a:pPr>
            <a:r>
              <a:rPr lang="en-US" dirty="0"/>
              <a:t>can be stored, processed, and manipulated in a traditional Relational Database Management System (RDBMS). </a:t>
            </a:r>
          </a:p>
          <a:p>
            <a:pPr lvl="1">
              <a:defRPr/>
            </a:pPr>
            <a:r>
              <a:rPr lang="en-US" dirty="0"/>
              <a:t>Structured data can be generated by humans or machines, and is derived from all sorts of sources, from click-streams and web-based forms to point-of-sale transactions and sensors. </a:t>
            </a:r>
          </a:p>
          <a:p>
            <a:pPr marL="0" indent="0">
              <a:buFont typeface="Helvetica Neue" charset="0"/>
              <a:buNone/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F4C55C98-A361-4355-8A53-61678C747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Dealing with Data Variety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3A244-0FAA-4BDD-AB77-92211B18D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/>
              <a:t>Unstructured data </a:t>
            </a:r>
          </a:p>
          <a:p>
            <a:pPr lvl="1">
              <a:defRPr/>
            </a:pPr>
            <a:r>
              <a:rPr lang="en-US" dirty="0"/>
              <a:t>comes completely unstructured — it’s commonly generated from human activities and doesn’t fit into a structured database format.</a:t>
            </a:r>
          </a:p>
          <a:p>
            <a:pPr lvl="1">
              <a:defRPr/>
            </a:pPr>
            <a:r>
              <a:rPr lang="en-US" dirty="0"/>
              <a:t>Unstructured data could be derived from blog posts, emails, and Word documents</a:t>
            </a:r>
          </a:p>
          <a:p>
            <a:pPr>
              <a:defRPr/>
            </a:pPr>
            <a:r>
              <a:rPr lang="en-US" dirty="0"/>
              <a:t>Semi-structured data </a:t>
            </a:r>
          </a:p>
          <a:p>
            <a:pPr lvl="1">
              <a:defRPr/>
            </a:pPr>
            <a:r>
              <a:rPr lang="en-US" dirty="0"/>
              <a:t>doesn’t fit into a structured database system, but is nonetheless structured by tags that are useful for creating a form of order and hierarchy in the data. </a:t>
            </a:r>
          </a:p>
          <a:p>
            <a:pPr lvl="1">
              <a:defRPr/>
            </a:pPr>
            <a:r>
              <a:rPr lang="en-US" dirty="0"/>
              <a:t>Semi-structured data is commonly found in databases and file systems. </a:t>
            </a:r>
          </a:p>
          <a:p>
            <a:pPr lvl="1">
              <a:defRPr/>
            </a:pPr>
            <a:r>
              <a:rPr lang="en-US" dirty="0"/>
              <a:t>It can be stored as log files, XML files, or JSON data files.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47731396-E3B6-4569-9491-E9047129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Data Lake 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002DE532-3E4C-4649-B51E-F1E491005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This term is used by practitioners in the big data industry to refer to a non-hierarchical data storage system that’s used to hold huge volumes of multi-structured data within a flat storage architecture. </a:t>
            </a:r>
          </a:p>
          <a:p>
            <a:r>
              <a:rPr lang="en-US" altLang="en-US"/>
              <a:t>HDFS can be used as a data lake storage repository, but you can also use the Amazon Web Services S3 platform to meet the same requirements on the cloud (the Amazon Web Services S3 platform is a cloud architecture that’s available for storing big data).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>
            <a:extLst>
              <a:ext uri="{FF2B5EF4-FFF2-40B4-BE49-F238E27FC236}">
                <a16:creationId xmlns:a16="http://schemas.microsoft.com/office/drawing/2014/main" id="{FDD761AF-72B0-42A3-B2BD-75DE4BF5CF58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Large Scale Visual Analytics</a:t>
            </a: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3567F169-ADDD-4104-8C39-32C0D26F890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Definition: Visual analytics is the science of analytical reasoning facilitated by interactive visual interfaces. 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People use visual analytics tools and techniques to</a:t>
            </a:r>
          </a:p>
          <a:p>
            <a:pPr marL="711200" lvl="1" eaLnBrk="1" hangingPunct="1"/>
            <a:r>
              <a:rPr lang="en-US" altLang="zh-CN">
                <a:ea typeface="宋体" panose="02010600030101010101" pitchFamily="2" charset="-122"/>
              </a:rPr>
              <a:t>Synthesize information and derive insight from massive, dynamic, ambiguous, and often conflicting data</a:t>
            </a:r>
          </a:p>
          <a:p>
            <a:pPr marL="711200" lvl="1" eaLnBrk="1" hangingPunct="1"/>
            <a:r>
              <a:rPr lang="en-US" altLang="zh-CN">
                <a:ea typeface="宋体" panose="02010600030101010101" pitchFamily="2" charset="-122"/>
              </a:rPr>
              <a:t>Detect the expected and discover the unexpected</a:t>
            </a:r>
          </a:p>
          <a:p>
            <a:pPr marL="711200" lvl="1" eaLnBrk="1" hangingPunct="1"/>
            <a:r>
              <a:rPr lang="en-US" altLang="zh-CN">
                <a:ea typeface="宋体" panose="02010600030101010101" pitchFamily="2" charset="-122"/>
              </a:rPr>
              <a:t>Provide timely, defensible, and understandable assessments</a:t>
            </a:r>
          </a:p>
          <a:p>
            <a:pPr marL="711200" lvl="1" eaLnBrk="1" hangingPunct="1"/>
            <a:r>
              <a:rPr lang="en-US" altLang="zh-CN">
                <a:ea typeface="宋体" panose="02010600030101010101" pitchFamily="2" charset="-122"/>
              </a:rPr>
              <a:t>Communicate assessment effectively for action.</a:t>
            </a: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>
            <a:extLst>
              <a:ext uri="{FF2B5EF4-FFF2-40B4-BE49-F238E27FC236}">
                <a16:creationId xmlns:a16="http://schemas.microsoft.com/office/drawing/2014/main" id="{EA733809-CDB3-444F-8769-6A9283641E50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Inforviz Reference Model to Visual Analytics</a:t>
            </a:r>
          </a:p>
        </p:txBody>
      </p:sp>
      <p:pic>
        <p:nvPicPr>
          <p:cNvPr id="44035" name="Picture 2">
            <a:extLst>
              <a:ext uri="{FF2B5EF4-FFF2-40B4-BE49-F238E27FC236}">
                <a16:creationId xmlns:a16="http://schemas.microsoft.com/office/drawing/2014/main" id="{D374BC92-E3E4-4F16-A814-4AB245BFE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4976813"/>
            <a:ext cx="7391400" cy="461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3">
            <a:extLst>
              <a:ext uri="{FF2B5EF4-FFF2-40B4-BE49-F238E27FC236}">
                <a16:creationId xmlns:a16="http://schemas.microsoft.com/office/drawing/2014/main" id="{61EA86D2-D17D-4896-AC59-FBF054B0F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833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">
            <a:extLst>
              <a:ext uri="{FF2B5EF4-FFF2-40B4-BE49-F238E27FC236}">
                <a16:creationId xmlns:a16="http://schemas.microsoft.com/office/drawing/2014/main" id="{B342BAF0-2067-4DF8-B6EB-34CD316E4B58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Applications</a:t>
            </a: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021AA9D9-1F5B-4943-8928-2117350313C8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Terrorism and Responses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Multimedia Visual Analytics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Situation Surveillance and Awareness in Investigative Analysis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Disease visual analytics for Disease outbreak Prediction 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Financial Visual Analytics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Cybersecurity Visual Analytics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Visual Analytics for Investigative Analysis on Text Documents</a:t>
            </a:r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>
            <a:extLst>
              <a:ext uri="{FF2B5EF4-FFF2-40B4-BE49-F238E27FC236}">
                <a16:creationId xmlns:a16="http://schemas.microsoft.com/office/drawing/2014/main" id="{DC261ED4-E0AB-40D4-9E4D-0981A50CB887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Techniques and Technologies</a:t>
            </a: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4821FD90-81E1-4E17-BCED-C1DC02DFD1F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000">
                <a:ea typeface="宋体" panose="02010600030101010101" pitchFamily="2" charset="-122"/>
              </a:rPr>
              <a:t>A wide variety of techniques and technologies has been developed and adapted for</a:t>
            </a:r>
          </a:p>
          <a:p>
            <a:pPr marL="711200" lvl="1" eaLnBrk="1" hangingPunct="1">
              <a:spcBef>
                <a:spcPts val="2775"/>
              </a:spcBef>
            </a:pPr>
            <a:r>
              <a:rPr lang="en-US" altLang="zh-CN" sz="2000">
                <a:ea typeface="宋体" panose="02010600030101010101" pitchFamily="2" charset="-122"/>
              </a:rPr>
              <a:t>Data aggregation</a:t>
            </a:r>
          </a:p>
          <a:p>
            <a:pPr marL="711200" lvl="1" eaLnBrk="1" hangingPunct="1">
              <a:spcBef>
                <a:spcPts val="2775"/>
              </a:spcBef>
            </a:pPr>
            <a:r>
              <a:rPr lang="en-US" altLang="zh-CN" sz="2000">
                <a:ea typeface="宋体" panose="02010600030101010101" pitchFamily="2" charset="-122"/>
              </a:rPr>
              <a:t>Data manipulation</a:t>
            </a:r>
          </a:p>
          <a:p>
            <a:pPr marL="711200" lvl="1" eaLnBrk="1" hangingPunct="1">
              <a:spcBef>
                <a:spcPts val="2775"/>
              </a:spcBef>
            </a:pPr>
            <a:r>
              <a:rPr lang="en-US" altLang="zh-CN" sz="2000">
                <a:ea typeface="宋体" panose="02010600030101010101" pitchFamily="2" charset="-122"/>
              </a:rPr>
              <a:t>Data analysis</a:t>
            </a:r>
          </a:p>
          <a:p>
            <a:pPr marL="711200" lvl="1" eaLnBrk="1" hangingPunct="1">
              <a:spcBef>
                <a:spcPts val="2775"/>
              </a:spcBef>
            </a:pPr>
            <a:r>
              <a:rPr lang="en-US" altLang="zh-CN" sz="2000">
                <a:ea typeface="宋体" panose="02010600030101010101" pitchFamily="2" charset="-122"/>
              </a:rPr>
              <a:t>Data visualization</a:t>
            </a:r>
          </a:p>
          <a:p>
            <a:pPr eaLnBrk="1" hangingPunct="1">
              <a:spcBef>
                <a:spcPts val="2775"/>
              </a:spcBef>
            </a:pPr>
            <a:r>
              <a:rPr lang="en-US" altLang="zh-CN" sz="2000">
                <a:ea typeface="宋体" panose="02010600030101010101" pitchFamily="2" charset="-122"/>
              </a:rPr>
              <a:t>These techniques and technologies draw from several fields including </a:t>
            </a:r>
          </a:p>
          <a:p>
            <a:pPr marL="711200" lvl="1" eaLnBrk="1" hangingPunct="1">
              <a:spcBef>
                <a:spcPts val="2775"/>
              </a:spcBef>
            </a:pPr>
            <a:r>
              <a:rPr lang="en-US" altLang="zh-CN" sz="2000">
                <a:ea typeface="宋体" panose="02010600030101010101" pitchFamily="2" charset="-122"/>
              </a:rPr>
              <a:t>Statistics</a:t>
            </a:r>
          </a:p>
          <a:p>
            <a:pPr marL="711200" lvl="1" eaLnBrk="1" hangingPunct="1">
              <a:spcBef>
                <a:spcPts val="2775"/>
              </a:spcBef>
            </a:pPr>
            <a:r>
              <a:rPr lang="en-US" altLang="zh-CN" sz="2000">
                <a:ea typeface="宋体" panose="02010600030101010101" pitchFamily="2" charset="-122"/>
              </a:rPr>
              <a:t>Computer science</a:t>
            </a:r>
          </a:p>
          <a:p>
            <a:pPr marL="711200" lvl="1" eaLnBrk="1" hangingPunct="1">
              <a:spcBef>
                <a:spcPts val="2775"/>
              </a:spcBef>
            </a:pPr>
            <a:r>
              <a:rPr lang="en-US" altLang="zh-CN" sz="2000">
                <a:ea typeface="宋体" panose="02010600030101010101" pitchFamily="2" charset="-122"/>
              </a:rPr>
              <a:t>Applied mathematics</a:t>
            </a:r>
          </a:p>
          <a:p>
            <a:pPr marL="711200" lvl="1" eaLnBrk="1" hangingPunct="1">
              <a:spcBef>
                <a:spcPts val="2775"/>
              </a:spcBef>
            </a:pPr>
            <a:r>
              <a:rPr lang="en-US" altLang="zh-CN" sz="2000">
                <a:ea typeface="宋体" panose="02010600030101010101" pitchFamily="2" charset="-122"/>
              </a:rPr>
              <a:t>Economics. </a:t>
            </a:r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1">
            <a:extLst>
              <a:ext uri="{FF2B5EF4-FFF2-40B4-BE49-F238E27FC236}">
                <a16:creationId xmlns:a16="http://schemas.microsoft.com/office/drawing/2014/main" id="{B929187C-2482-4652-9121-BD02E709E2EC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Techniques and Applications</a:t>
            </a: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D4AC19E4-4026-4D99-94EE-3AA16AF75FD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571500" y="2284413"/>
            <a:ext cx="12123738" cy="6565900"/>
          </a:xfrm>
        </p:spPr>
        <p:txBody>
          <a:bodyPr/>
          <a:lstStyle/>
          <a:p>
            <a:pPr eaLnBrk="1" hangingPunct="1"/>
            <a:r>
              <a:rPr lang="en-US" altLang="zh-CN" sz="2400">
                <a:solidFill>
                  <a:srgbClr val="0E002D"/>
                </a:solidFill>
                <a:ea typeface="宋体" panose="02010600030101010101" pitchFamily="2" charset="-122"/>
              </a:rPr>
              <a:t>Statistics: </a:t>
            </a:r>
            <a:r>
              <a:rPr lang="en-US" altLang="zh-CN" sz="2400">
                <a:ea typeface="宋体" panose="02010600030101010101" pitchFamily="2" charset="-122"/>
              </a:rPr>
              <a:t> A/B testing(split testing/bucket testing ),Spatial analysis , Predictive modeling :Regression</a:t>
            </a:r>
          </a:p>
          <a:p>
            <a:pPr eaLnBrk="1" hangingPunct="1">
              <a:spcBef>
                <a:spcPts val="2200"/>
              </a:spcBef>
              <a:buClr>
                <a:srgbClr val="0E002D"/>
              </a:buClr>
            </a:pPr>
            <a:r>
              <a:rPr lang="en-US" altLang="zh-CN" sz="2400">
                <a:solidFill>
                  <a:srgbClr val="0E002D"/>
                </a:solidFill>
                <a:ea typeface="宋体" panose="02010600030101010101" pitchFamily="2" charset="-122"/>
              </a:rPr>
              <a:t>Machine Learning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zh-CN" sz="2400">
                <a:ea typeface="宋体" panose="02010600030101010101" pitchFamily="2" charset="-122"/>
              </a:rPr>
              <a:t>Unsupervised learning: cluster analysis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zh-CN" sz="2400">
                <a:ea typeface="宋体" panose="02010600030101010101" pitchFamily="2" charset="-122"/>
              </a:rPr>
              <a:t>Supervised learning: classification, support vector machines(SVM), ensemble learning 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zh-CN" sz="2400">
                <a:ea typeface="宋体" panose="02010600030101010101" pitchFamily="2" charset="-122"/>
              </a:rPr>
              <a:t>Association rule learning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zh-CN" sz="2400">
                <a:solidFill>
                  <a:srgbClr val="0E002D"/>
                </a:solidFill>
                <a:ea typeface="宋体" panose="02010600030101010101" pitchFamily="2" charset="-122"/>
              </a:rPr>
              <a:t>Data Mining and Pattern Recognition:</a:t>
            </a:r>
            <a:r>
              <a:rPr lang="en-US" altLang="zh-CN" sz="2400">
                <a:ea typeface="宋体" panose="02010600030101010101" pitchFamily="2" charset="-122"/>
              </a:rPr>
              <a:t> neural network, classification, clustering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zh-CN" sz="2400">
                <a:solidFill>
                  <a:srgbClr val="0E002D"/>
                </a:solidFill>
                <a:ea typeface="宋体" panose="02010600030101010101" pitchFamily="2" charset="-122"/>
              </a:rPr>
              <a:t>Natural language processing(NLP): </a:t>
            </a:r>
            <a:r>
              <a:rPr lang="en-US" altLang="zh-CN" sz="2400">
                <a:ea typeface="宋体" panose="02010600030101010101" pitchFamily="2" charset="-122"/>
              </a:rPr>
              <a:t>Sentiment analysis</a:t>
            </a:r>
          </a:p>
          <a:p>
            <a:pPr eaLnBrk="1" hangingPunct="1">
              <a:spcBef>
                <a:spcPts val="2200"/>
              </a:spcBef>
              <a:buClr>
                <a:srgbClr val="0E002D"/>
              </a:buClr>
            </a:pPr>
            <a:r>
              <a:rPr lang="en-US" altLang="zh-CN" sz="2400">
                <a:solidFill>
                  <a:srgbClr val="0E002D"/>
                </a:solidFill>
                <a:ea typeface="宋体" panose="02010600030101010101" pitchFamily="2" charset="-122"/>
              </a:rPr>
              <a:t>Dimension Reduction: PCA, MDS, SVD</a:t>
            </a:r>
          </a:p>
          <a:p>
            <a:pPr eaLnBrk="1" hangingPunct="1">
              <a:spcBef>
                <a:spcPts val="2200"/>
              </a:spcBef>
              <a:buClr>
                <a:srgbClr val="0E002D"/>
              </a:buClr>
            </a:pPr>
            <a:r>
              <a:rPr lang="en-US" altLang="zh-CN" sz="2400">
                <a:solidFill>
                  <a:srgbClr val="0E002D"/>
                </a:solidFill>
                <a:ea typeface="宋体" panose="02010600030101010101" pitchFamily="2" charset="-122"/>
              </a:rPr>
              <a:t>Data fusion and data integration</a:t>
            </a:r>
            <a:r>
              <a:rPr lang="zh-CN" altLang="en-US" sz="2400">
                <a:solidFill>
                  <a:srgbClr val="0E002D"/>
                </a:solidFill>
                <a:ea typeface="宋体" panose="02010600030101010101" pitchFamily="2" charset="-122"/>
              </a:rPr>
              <a:t>： </a:t>
            </a:r>
            <a:r>
              <a:rPr lang="en-US" altLang="zh-CN" sz="2400">
                <a:solidFill>
                  <a:srgbClr val="0E002D"/>
                </a:solidFill>
                <a:ea typeface="宋体" panose="02010600030101010101" pitchFamily="2" charset="-122"/>
              </a:rPr>
              <a:t>Visual Word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zh-CN" sz="2400">
                <a:solidFill>
                  <a:srgbClr val="0E002D"/>
                </a:solidFill>
                <a:ea typeface="宋体" panose="02010600030101010101" pitchFamily="2" charset="-122"/>
              </a:rPr>
              <a:t>Time series analysis: </a:t>
            </a:r>
            <a:r>
              <a:rPr lang="en-US" altLang="zh-CN" sz="2400">
                <a:ea typeface="宋体" panose="02010600030101010101" pitchFamily="2" charset="-122"/>
              </a:rPr>
              <a:t>Combination of statistics  and signal processing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zh-CN" sz="2400">
                <a:solidFill>
                  <a:srgbClr val="0E002D"/>
                </a:solidFill>
                <a:ea typeface="宋体" panose="02010600030101010101" pitchFamily="2" charset="-122"/>
              </a:rPr>
              <a:t>Simulation:  </a:t>
            </a:r>
            <a:r>
              <a:rPr lang="en-US" altLang="zh-CN" sz="2400">
                <a:ea typeface="宋体" panose="02010600030101010101" pitchFamily="2" charset="-122"/>
              </a:rPr>
              <a:t>Monte Carlo simulations, MRF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zh-CN" sz="2400">
                <a:solidFill>
                  <a:srgbClr val="0E002D"/>
                </a:solidFill>
                <a:ea typeface="宋体" panose="02010600030101010101" pitchFamily="2" charset="-122"/>
              </a:rPr>
              <a:t>Optimization: </a:t>
            </a:r>
            <a:r>
              <a:rPr lang="en-US" altLang="zh-CN" sz="2400">
                <a:ea typeface="宋体" panose="02010600030101010101" pitchFamily="2" charset="-122"/>
              </a:rPr>
              <a:t>Genetic algorithms </a:t>
            </a:r>
          </a:p>
          <a:p>
            <a:pPr eaLnBrk="1" hangingPunct="1">
              <a:spcBef>
                <a:spcPts val="2200"/>
              </a:spcBef>
            </a:pPr>
            <a:r>
              <a:rPr lang="en-US" altLang="zh-CN" sz="2400">
                <a:solidFill>
                  <a:srgbClr val="0E002D"/>
                </a:solidFill>
                <a:ea typeface="宋体" panose="02010600030101010101" pitchFamily="2" charset="-122"/>
              </a:rPr>
              <a:t>Visualization: </a:t>
            </a:r>
            <a:r>
              <a:rPr lang="en-US" altLang="zh-CN" sz="2400">
                <a:ea typeface="宋体" panose="02010600030101010101" pitchFamily="2" charset="-122"/>
              </a:rPr>
              <a:t>Scientific Viz, Inforviz, Visual Analtytics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BA72E3B8-182A-4451-8521-69280D12B2A7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1041400" y="533400"/>
            <a:ext cx="10160000" cy="1143000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0E002D"/>
                </a:solidFill>
                <a:ea typeface="宋体" panose="02010600030101010101" pitchFamily="2" charset="-122"/>
              </a:rPr>
              <a:t>Big Data  V</a:t>
            </a:r>
            <a:r>
              <a:rPr lang="en-US" altLang="zh-CN" baseline="32000">
                <a:solidFill>
                  <a:srgbClr val="0E002D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C93892FA-EA63-47A7-87F4-8B0982CE373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723900" y="2197100"/>
            <a:ext cx="11557000" cy="5715000"/>
          </a:xfrm>
        </p:spPr>
        <p:txBody>
          <a:bodyPr/>
          <a:lstStyle/>
          <a:p>
            <a:pPr eaLnBrk="1" hangingPunct="1">
              <a:buClr>
                <a:srgbClr val="4D4D4D"/>
              </a:buClr>
            </a:pP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Volume</a:t>
            </a:r>
            <a:r>
              <a:rPr lang="zh-CN" altLang="en-US">
                <a:solidFill>
                  <a:srgbClr val="4D4D4D"/>
                </a:solidFill>
                <a:ea typeface="宋体" panose="02010600030101010101" pitchFamily="2" charset="-122"/>
              </a:rPr>
              <a:t>：</a:t>
            </a: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Gigabyte(10</a:t>
            </a:r>
            <a:r>
              <a:rPr lang="en-US" altLang="zh-CN" baseline="32000">
                <a:solidFill>
                  <a:srgbClr val="4D4D4D"/>
                </a:solidFill>
                <a:ea typeface="宋体" panose="02010600030101010101" pitchFamily="2" charset="-122"/>
              </a:rPr>
              <a:t>9</a:t>
            </a: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), Terabyte(10</a:t>
            </a:r>
            <a:r>
              <a:rPr lang="en-US" altLang="zh-CN" sz="2700" baseline="32000">
                <a:solidFill>
                  <a:srgbClr val="4D4D4D"/>
                </a:solidFill>
                <a:ea typeface="宋体" panose="02010600030101010101" pitchFamily="2" charset="-122"/>
              </a:rPr>
              <a:t>12</a:t>
            </a: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), Petabyte(10</a:t>
            </a:r>
            <a:r>
              <a:rPr lang="en-US" altLang="zh-CN" baseline="32000">
                <a:solidFill>
                  <a:srgbClr val="4D4D4D"/>
                </a:solidFill>
                <a:ea typeface="宋体" panose="02010600030101010101" pitchFamily="2" charset="-122"/>
              </a:rPr>
              <a:t>15</a:t>
            </a: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), Exabyte(10</a:t>
            </a:r>
            <a:r>
              <a:rPr lang="en-US" altLang="zh-CN" baseline="32000">
                <a:solidFill>
                  <a:srgbClr val="4D4D4D"/>
                </a:solidFill>
                <a:ea typeface="宋体" panose="02010600030101010101" pitchFamily="2" charset="-122"/>
              </a:rPr>
              <a:t>18</a:t>
            </a: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),  Zettabytes(10</a:t>
            </a:r>
            <a:r>
              <a:rPr lang="en-US" altLang="zh-CN" baseline="32000">
                <a:solidFill>
                  <a:srgbClr val="4D4D4D"/>
                </a:solidFill>
                <a:ea typeface="宋体" panose="02010600030101010101" pitchFamily="2" charset="-122"/>
              </a:rPr>
              <a:t>21</a:t>
            </a: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)</a:t>
            </a:r>
          </a:p>
          <a:p>
            <a:pPr eaLnBrk="1" hangingPunct="1">
              <a:buClr>
                <a:srgbClr val="4D4D4D"/>
              </a:buClr>
            </a:pP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Variety: Structured,semi-structured, unstructured; Text, image, audio, video, record</a:t>
            </a:r>
          </a:p>
          <a:p>
            <a:pPr eaLnBrk="1" hangingPunct="1">
              <a:buClr>
                <a:srgbClr val="4D4D4D"/>
              </a:buClr>
            </a:pPr>
            <a:r>
              <a:rPr lang="en-US" altLang="zh-CN">
                <a:solidFill>
                  <a:srgbClr val="4D4D4D"/>
                </a:solidFill>
                <a:ea typeface="宋体" panose="02010600030101010101" pitchFamily="2" charset="-122"/>
              </a:rPr>
              <a:t>Velocity(Dynamic, sometimes time-varying)</a:t>
            </a:r>
          </a:p>
        </p:txBody>
      </p:sp>
      <p:pic>
        <p:nvPicPr>
          <p:cNvPr id="20484" name="Picture 3">
            <a:extLst>
              <a:ext uri="{FF2B5EF4-FFF2-40B4-BE49-F238E27FC236}">
                <a16:creationId xmlns:a16="http://schemas.microsoft.com/office/drawing/2014/main" id="{92BAC473-ADB4-4679-ADC6-3497F1917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6827838"/>
            <a:ext cx="7429500" cy="269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4">
            <a:extLst>
              <a:ext uri="{FF2B5EF4-FFF2-40B4-BE49-F238E27FC236}">
                <a16:creationId xmlns:a16="http://schemas.microsoft.com/office/drawing/2014/main" id="{B2243F55-274F-47C2-B341-854FFF42D8F1}"/>
              </a:ext>
            </a:extLst>
          </p:cNvPr>
          <p:cNvSpPr>
            <a:spLocks/>
          </p:cNvSpPr>
          <p:nvPr/>
        </p:nvSpPr>
        <p:spPr bwMode="auto">
          <a:xfrm>
            <a:off x="279400" y="5861050"/>
            <a:ext cx="116840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4D4D4D"/>
                </a:solidFill>
                <a:latin typeface="Garamond" panose="02020404030301010803" pitchFamily="18" charset="0"/>
                <a:ea typeface="宋体" panose="02010600030101010101" pitchFamily="2" charset="-122"/>
                <a:sym typeface="Garamond" panose="02020404030301010803" pitchFamily="18" charset="0"/>
              </a:rPr>
              <a:t>Big Data refers to datasets that grow so large that it is difficult to capture, store, manage, share, analyze and visualize with the  typical database software tools.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 i="1">
              <a:solidFill>
                <a:srgbClr val="4D4D4D"/>
              </a:solidFill>
              <a:latin typeface="Garamond" panose="02020404030301010803" pitchFamily="18" charset="0"/>
              <a:ea typeface="宋体" panose="02010600030101010101" pitchFamily="2" charset="-122"/>
              <a:sym typeface="Garamond" panose="02020404030301010803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">
            <a:extLst>
              <a:ext uri="{FF2B5EF4-FFF2-40B4-BE49-F238E27FC236}">
                <a16:creationId xmlns:a16="http://schemas.microsoft.com/office/drawing/2014/main" id="{7B2966BB-867A-420C-8971-34B762B52AF2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Technologies</a:t>
            </a:r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10B178F0-0DC6-4279-BF64-EDE4A95AACE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Database and Data warehouse</a:t>
            </a:r>
          </a:p>
          <a:p>
            <a:pPr marL="711200" lvl="1" eaLnBrk="1" hangingPunct="1">
              <a:spcBef>
                <a:spcPts val="2925"/>
              </a:spcBef>
            </a:pPr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Google File System and MapReduce: </a:t>
            </a:r>
            <a:r>
              <a:rPr lang="en-US" altLang="zh-CN" sz="1800">
                <a:solidFill>
                  <a:srgbClr val="4D4D4D"/>
                </a:solidFill>
                <a:ea typeface="宋体" panose="02010600030101010101" pitchFamily="2" charset="-122"/>
              </a:rPr>
              <a:t>Big Table</a:t>
            </a:r>
            <a:endParaRPr lang="en-US" altLang="zh-CN" sz="1800">
              <a:ea typeface="宋体" panose="02010600030101010101" pitchFamily="2" charset="-122"/>
            </a:endParaRPr>
          </a:p>
          <a:p>
            <a:pPr marL="711200" lvl="1" eaLnBrk="1" hangingPunct="1">
              <a:spcBef>
                <a:spcPts val="2925"/>
              </a:spcBef>
            </a:pPr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Hadoop:</a:t>
            </a:r>
            <a:r>
              <a:rPr lang="en-US" altLang="zh-CN" sz="1800">
                <a:ea typeface="宋体" panose="02010600030101010101" pitchFamily="2" charset="-122"/>
              </a:rPr>
              <a:t> HBase and MapReduce, open source Apache project</a:t>
            </a:r>
          </a:p>
          <a:p>
            <a:pPr marL="711200" lvl="1" eaLnBrk="1" hangingPunct="1">
              <a:spcBef>
                <a:spcPts val="2925"/>
              </a:spcBef>
            </a:pPr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Cassandra:</a:t>
            </a:r>
            <a:r>
              <a:rPr lang="en-US" altLang="zh-CN" sz="1800">
                <a:ea typeface="宋体" panose="02010600030101010101" pitchFamily="2" charset="-122"/>
              </a:rPr>
              <a:t> An open source (free) DBMS, originally developed at Facebook and now an Apache Software foundation project.</a:t>
            </a:r>
          </a:p>
          <a:p>
            <a:pPr marL="711200" lvl="1" eaLnBrk="1" hangingPunct="1">
              <a:spcBef>
                <a:spcPts val="2925"/>
              </a:spcBef>
            </a:pPr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Data warehouse: ETL</a:t>
            </a:r>
            <a:r>
              <a:rPr lang="en-US" altLang="zh-CN" sz="1800">
                <a:solidFill>
                  <a:srgbClr val="4D4D4D"/>
                </a:solidFill>
                <a:ea typeface="宋体" panose="02010600030101010101" pitchFamily="2" charset="-122"/>
              </a:rPr>
              <a:t> (extract, transform, and load) tools and </a:t>
            </a:r>
            <a:r>
              <a:rPr lang="en-US" altLang="zh-CN" sz="1800">
                <a:ea typeface="宋体" panose="02010600030101010101" pitchFamily="2" charset="-122"/>
              </a:rPr>
              <a:t> </a:t>
            </a:r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business intelligence</a:t>
            </a:r>
            <a:r>
              <a:rPr lang="en-US" altLang="zh-CN" sz="1800">
                <a:ea typeface="宋体" panose="02010600030101010101" pitchFamily="2" charset="-122"/>
              </a:rPr>
              <a:t> tools.</a:t>
            </a:r>
          </a:p>
          <a:p>
            <a:pPr eaLnBrk="1" hangingPunct="1">
              <a:spcBef>
                <a:spcPts val="2925"/>
              </a:spcBef>
            </a:pPr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Business intelligence (BI): </a:t>
            </a:r>
            <a:r>
              <a:rPr lang="en-US" altLang="zh-CN" sz="1800">
                <a:ea typeface="宋体" panose="02010600030101010101" pitchFamily="2" charset="-122"/>
              </a:rPr>
              <a:t>data warehouse, reporting, real-time management dashboards</a:t>
            </a:r>
          </a:p>
          <a:p>
            <a:pPr eaLnBrk="1" hangingPunct="1">
              <a:spcBef>
                <a:spcPts val="2925"/>
              </a:spcBef>
              <a:buClr>
                <a:srgbClr val="0E002D"/>
              </a:buClr>
            </a:pPr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Cloud computing: </a:t>
            </a:r>
            <a:r>
              <a:rPr lang="en-US" altLang="zh-CN" sz="1800">
                <a:solidFill>
                  <a:srgbClr val="343434"/>
                </a:solidFill>
                <a:ea typeface="宋体" panose="02010600030101010101" pitchFamily="2" charset="-122"/>
              </a:rPr>
              <a:t>Services, SOA, etc.</a:t>
            </a:r>
            <a:endParaRPr lang="en-US" altLang="zh-CN" sz="1800">
              <a:solidFill>
                <a:srgbClr val="0E002D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ts val="2925"/>
              </a:spcBef>
              <a:buClr>
                <a:srgbClr val="0E002D"/>
              </a:buClr>
            </a:pPr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Metadata: </a:t>
            </a:r>
            <a:r>
              <a:rPr lang="en-US" altLang="zh-CN" sz="1800">
                <a:solidFill>
                  <a:srgbClr val="4D4D4D"/>
                </a:solidFill>
                <a:ea typeface="宋体" panose="02010600030101010101" pitchFamily="2" charset="-122"/>
              </a:rPr>
              <a:t>XML</a:t>
            </a:r>
            <a:endParaRPr lang="en-US" altLang="zh-CN" sz="1800">
              <a:solidFill>
                <a:srgbClr val="0E002D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ts val="2925"/>
              </a:spcBef>
              <a:buClr>
                <a:srgbClr val="0E002D"/>
              </a:buClr>
            </a:pPr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Stream processing </a:t>
            </a:r>
          </a:p>
          <a:p>
            <a:pPr eaLnBrk="1" hangingPunct="1">
              <a:spcBef>
                <a:spcPts val="2925"/>
              </a:spcBef>
              <a:buClr>
                <a:srgbClr val="0E002D"/>
              </a:buClr>
            </a:pPr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R, SAS and SPSS</a:t>
            </a:r>
          </a:p>
          <a:p>
            <a:pPr eaLnBrk="1" hangingPunct="1">
              <a:spcBef>
                <a:spcPts val="2925"/>
              </a:spcBef>
              <a:buClr>
                <a:srgbClr val="0E002D"/>
              </a:buClr>
            </a:pPr>
            <a:r>
              <a:rPr lang="en-US" altLang="zh-CN" sz="1800">
                <a:solidFill>
                  <a:srgbClr val="0E002D"/>
                </a:solidFill>
                <a:ea typeface="宋体" panose="02010600030101010101" pitchFamily="2" charset="-122"/>
              </a:rPr>
              <a:t>Visualization:T</a:t>
            </a:r>
            <a:r>
              <a:rPr lang="en-US" altLang="zh-CN" sz="1800">
                <a:solidFill>
                  <a:srgbClr val="4D4D4D"/>
                </a:solidFill>
                <a:ea typeface="宋体" panose="02010600030101010101" pitchFamily="2" charset="-122"/>
              </a:rPr>
              <a:t>ag cloud,Clustergram,History flow, Themeriver, Treemap</a:t>
            </a: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">
            <a:extLst>
              <a:ext uri="{FF2B5EF4-FFF2-40B4-BE49-F238E27FC236}">
                <a16:creationId xmlns:a16="http://schemas.microsoft.com/office/drawing/2014/main" id="{1FA7AB15-2E66-4935-AE03-3F30ADF64A17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Origin of Information Visualization</a:t>
            </a:r>
          </a:p>
        </p:txBody>
      </p:sp>
      <p:pic>
        <p:nvPicPr>
          <p:cNvPr id="49155" name="Picture 2">
            <a:extLst>
              <a:ext uri="{FF2B5EF4-FFF2-40B4-BE49-F238E27FC236}">
                <a16:creationId xmlns:a16="http://schemas.microsoft.com/office/drawing/2014/main" id="{BBED0E5C-CDFC-49C5-9F6A-4FE586E4F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2209800"/>
            <a:ext cx="786447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3">
            <a:extLst>
              <a:ext uri="{FF2B5EF4-FFF2-40B4-BE49-F238E27FC236}">
                <a16:creationId xmlns:a16="http://schemas.microsoft.com/office/drawing/2014/main" id="{D92626B4-FA2E-4099-99A4-CB54E9743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8404225"/>
            <a:ext cx="64897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>
            <a:extLst>
              <a:ext uri="{FF2B5EF4-FFF2-40B4-BE49-F238E27FC236}">
                <a16:creationId xmlns:a16="http://schemas.microsoft.com/office/drawing/2014/main" id="{36EBEC33-E18A-4B1E-92BB-DF037FCC0F7B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InforViz Techniques</a:t>
            </a: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390E67A2-8F78-43CD-8ADE-089C62BACBB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Scatterplot and Scatterplot Matrix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Hierarchies Visualization:Node-Link Diagrams, Sunburst,Treemap, Circle-packing layouts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Network Visualization:Force-Directed Layout,Arc Diagrams,Matrix Views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Multidimensional Visualization/Parallel Coordinates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Stacked Graphs</a:t>
            </a: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Flow Maps</a:t>
            </a: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">
            <a:extLst>
              <a:ext uri="{FF2B5EF4-FFF2-40B4-BE49-F238E27FC236}">
                <a16:creationId xmlns:a16="http://schemas.microsoft.com/office/drawing/2014/main" id="{DDB6CFDA-2694-4F37-AA91-A02B46DA3290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Scatterplot and Scatterplot Matrix</a:t>
            </a:r>
          </a:p>
        </p:txBody>
      </p:sp>
      <p:pic>
        <p:nvPicPr>
          <p:cNvPr id="51203" name="Picture 2">
            <a:extLst>
              <a:ext uri="{FF2B5EF4-FFF2-40B4-BE49-F238E27FC236}">
                <a16:creationId xmlns:a16="http://schemas.microsoft.com/office/drawing/2014/main" id="{5F35BC51-5D28-4FB9-B0FC-AC0EFEB5E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2413000"/>
            <a:ext cx="6731000" cy="673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4" name="Picture 3">
            <a:extLst>
              <a:ext uri="{FF2B5EF4-FFF2-40B4-BE49-F238E27FC236}">
                <a16:creationId xmlns:a16="http://schemas.microsoft.com/office/drawing/2014/main" id="{7252ECF3-D983-498E-B79C-E1DDF3D1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981200"/>
            <a:ext cx="26797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5" name="Picture 4">
            <a:extLst>
              <a:ext uri="{FF2B5EF4-FFF2-40B4-BE49-F238E27FC236}">
                <a16:creationId xmlns:a16="http://schemas.microsoft.com/office/drawing/2014/main" id="{813D7595-8C3A-407F-BF65-1CFCFF0C2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4641850"/>
            <a:ext cx="53848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">
            <a:extLst>
              <a:ext uri="{FF2B5EF4-FFF2-40B4-BE49-F238E27FC236}">
                <a16:creationId xmlns:a16="http://schemas.microsoft.com/office/drawing/2014/main" id="{649E12E6-ADA1-4C74-AEB6-6080CF7B0806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Tree Visualization(1)</a:t>
            </a:r>
          </a:p>
        </p:txBody>
      </p:sp>
      <p:pic>
        <p:nvPicPr>
          <p:cNvPr id="52227" name="Picture 2">
            <a:extLst>
              <a:ext uri="{FF2B5EF4-FFF2-40B4-BE49-F238E27FC236}">
                <a16:creationId xmlns:a16="http://schemas.microsoft.com/office/drawing/2014/main" id="{6FA015F1-AB17-4134-BB54-CDC04EA77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888" y="2208213"/>
            <a:ext cx="6210300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3">
            <a:extLst>
              <a:ext uri="{FF2B5EF4-FFF2-40B4-BE49-F238E27FC236}">
                <a16:creationId xmlns:a16="http://schemas.microsoft.com/office/drawing/2014/main" id="{AC54450E-574B-426D-8B0E-2297F6378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5143500"/>
            <a:ext cx="43180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4">
            <a:extLst>
              <a:ext uri="{FF2B5EF4-FFF2-40B4-BE49-F238E27FC236}">
                <a16:creationId xmlns:a16="http://schemas.microsoft.com/office/drawing/2014/main" id="{51D7BFA2-8B98-4F84-937D-65D58CA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4660900"/>
            <a:ext cx="433387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Rectangle 5">
            <a:extLst>
              <a:ext uri="{FF2B5EF4-FFF2-40B4-BE49-F238E27FC236}">
                <a16:creationId xmlns:a16="http://schemas.microsoft.com/office/drawing/2014/main" id="{BA133AF3-DBC4-4806-8CA5-19133C1B6E40}"/>
              </a:ext>
            </a:extLst>
          </p:cNvPr>
          <p:cNvSpPr>
            <a:spLocks/>
          </p:cNvSpPr>
          <p:nvPr/>
        </p:nvSpPr>
        <p:spPr bwMode="auto">
          <a:xfrm>
            <a:off x="4762500" y="4495800"/>
            <a:ext cx="233521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9pPr>
          </a:lstStyle>
          <a:p>
            <a:pPr eaLnBrk="1" hangingPunct="1">
              <a:spcBef>
                <a:spcPts val="1800"/>
              </a:spcBef>
              <a:buClrTx/>
              <a:buSzTx/>
              <a:buFontTx/>
              <a:buNone/>
            </a:pPr>
            <a:r>
              <a:rPr lang="en-US" altLang="zh-CN" sz="1900">
                <a:solidFill>
                  <a:schemeClr val="tx1"/>
                </a:solidFill>
                <a:ea typeface="宋体" panose="02010600030101010101" pitchFamily="2" charset="-122"/>
              </a:rPr>
              <a:t>Node-Link Diagrams</a:t>
            </a:r>
          </a:p>
        </p:txBody>
      </p:sp>
      <p:sp>
        <p:nvSpPr>
          <p:cNvPr id="52231" name="Rectangle 6">
            <a:extLst>
              <a:ext uri="{FF2B5EF4-FFF2-40B4-BE49-F238E27FC236}">
                <a16:creationId xmlns:a16="http://schemas.microsoft.com/office/drawing/2014/main" id="{17CF3C56-3181-4BEC-94E0-6CF0C573BFA2}"/>
              </a:ext>
            </a:extLst>
          </p:cNvPr>
          <p:cNvSpPr>
            <a:spLocks/>
          </p:cNvSpPr>
          <p:nvPr/>
        </p:nvSpPr>
        <p:spPr bwMode="auto">
          <a:xfrm>
            <a:off x="8788400" y="9461500"/>
            <a:ext cx="1155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9pPr>
          </a:lstStyle>
          <a:p>
            <a:pPr eaLnBrk="1" hangingPunct="1">
              <a:spcBef>
                <a:spcPts val="1600"/>
              </a:spcBef>
              <a:buClrTx/>
              <a:buSzTx/>
              <a:buFontTx/>
              <a:buNone/>
            </a:pPr>
            <a:r>
              <a:rPr lang="en-US" altLang="zh-CN" sz="1600" i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Times" panose="02020603050405020304" pitchFamily="18" charset="0"/>
              </a:rPr>
              <a:t>Dendrogram</a:t>
            </a:r>
          </a:p>
        </p:txBody>
      </p:sp>
      <p:sp>
        <p:nvSpPr>
          <p:cNvPr id="52232" name="Rectangle 7">
            <a:extLst>
              <a:ext uri="{FF2B5EF4-FFF2-40B4-BE49-F238E27FC236}">
                <a16:creationId xmlns:a16="http://schemas.microsoft.com/office/drawing/2014/main" id="{4A745691-3CF1-4BF5-985F-9FD898B4C2C7}"/>
              </a:ext>
            </a:extLst>
          </p:cNvPr>
          <p:cNvSpPr>
            <a:spLocks/>
          </p:cNvSpPr>
          <p:nvPr/>
        </p:nvSpPr>
        <p:spPr bwMode="auto">
          <a:xfrm>
            <a:off x="2628900" y="9283700"/>
            <a:ext cx="80168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9pPr>
          </a:lstStyle>
          <a:p>
            <a:pPr eaLnBrk="1" hangingPunct="1">
              <a:spcBef>
                <a:spcPts val="160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Times" panose="02020603050405020304" pitchFamily="18" charset="0"/>
              </a:rPr>
              <a:t>sunburst</a:t>
            </a:r>
          </a:p>
        </p:txBody>
      </p:sp>
    </p:spTree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>
            <a:extLst>
              <a:ext uri="{FF2B5EF4-FFF2-40B4-BE49-F238E27FC236}">
                <a16:creationId xmlns:a16="http://schemas.microsoft.com/office/drawing/2014/main" id="{7251E0DC-1EDF-4E8B-B8B7-321DD9EDC86F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Tree Visualization(2)</a:t>
            </a:r>
          </a:p>
        </p:txBody>
      </p:sp>
      <p:pic>
        <p:nvPicPr>
          <p:cNvPr id="53251" name="Picture 2">
            <a:extLst>
              <a:ext uri="{FF2B5EF4-FFF2-40B4-BE49-F238E27FC236}">
                <a16:creationId xmlns:a16="http://schemas.microsoft.com/office/drawing/2014/main" id="{5C6173D1-69B6-42A7-8B91-625043C0C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2514600"/>
            <a:ext cx="62865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2" name="Picture 3">
            <a:extLst>
              <a:ext uri="{FF2B5EF4-FFF2-40B4-BE49-F238E27FC236}">
                <a16:creationId xmlns:a16="http://schemas.microsoft.com/office/drawing/2014/main" id="{A1F73BEB-B479-41D8-82A3-D1712E6F7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2271713"/>
            <a:ext cx="466090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Rectangle 4">
            <a:extLst>
              <a:ext uri="{FF2B5EF4-FFF2-40B4-BE49-F238E27FC236}">
                <a16:creationId xmlns:a16="http://schemas.microsoft.com/office/drawing/2014/main" id="{8C9FB840-1C35-4BA1-AF09-7110F9F41330}"/>
              </a:ext>
            </a:extLst>
          </p:cNvPr>
          <p:cNvSpPr>
            <a:spLocks/>
          </p:cNvSpPr>
          <p:nvPr/>
        </p:nvSpPr>
        <p:spPr bwMode="auto">
          <a:xfrm>
            <a:off x="8539163" y="7569200"/>
            <a:ext cx="1250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Helvetica Neue Light" charset="0"/>
                <a:ea typeface="宋体" panose="02010600030101010101" pitchFamily="2" charset="-122"/>
                <a:sym typeface="Helvetica Neue Light" charset="0"/>
              </a:rPr>
              <a:t>Treemap</a:t>
            </a:r>
          </a:p>
        </p:txBody>
      </p:sp>
      <p:sp>
        <p:nvSpPr>
          <p:cNvPr id="53254" name="Rectangle 5">
            <a:extLst>
              <a:ext uri="{FF2B5EF4-FFF2-40B4-BE49-F238E27FC236}">
                <a16:creationId xmlns:a16="http://schemas.microsoft.com/office/drawing/2014/main" id="{C25B7569-4F36-48BC-B6D7-7B76EA97A3E0}"/>
              </a:ext>
            </a:extLst>
          </p:cNvPr>
          <p:cNvSpPr>
            <a:spLocks/>
          </p:cNvSpPr>
          <p:nvPr/>
        </p:nvSpPr>
        <p:spPr bwMode="auto">
          <a:xfrm>
            <a:off x="1443038" y="7797800"/>
            <a:ext cx="3005137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Helvetica Neue Light" charset="0"/>
                <a:ea typeface="宋体" panose="02010600030101010101" pitchFamily="2" charset="-122"/>
                <a:sym typeface="Helvetica Neue Light" charset="0"/>
              </a:rPr>
              <a:t>Circle-packing layouts</a:t>
            </a:r>
            <a:endParaRPr lang="en-US" altLang="zh-CN" sz="4200">
              <a:solidFill>
                <a:schemeClr val="tx1"/>
              </a:solidFill>
              <a:latin typeface="Helvetica Neue Light" charset="0"/>
              <a:ea typeface="宋体" panose="02010600030101010101" pitchFamily="2" charset="-122"/>
              <a:sym typeface="Helvetica Neue Light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">
            <a:extLst>
              <a:ext uri="{FF2B5EF4-FFF2-40B4-BE49-F238E27FC236}">
                <a16:creationId xmlns:a16="http://schemas.microsoft.com/office/drawing/2014/main" id="{9D33B1D9-D11C-4BA1-9388-9AE838017AE5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Network Visualization</a:t>
            </a:r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6DAD579C-429F-4DE7-9174-73290C780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6623050"/>
            <a:ext cx="29718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3">
            <a:extLst>
              <a:ext uri="{FF2B5EF4-FFF2-40B4-BE49-F238E27FC236}">
                <a16:creationId xmlns:a16="http://schemas.microsoft.com/office/drawing/2014/main" id="{876E1A04-5E2D-4162-AB48-088410FCD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032500"/>
            <a:ext cx="5715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4">
            <a:extLst>
              <a:ext uri="{FF2B5EF4-FFF2-40B4-BE49-F238E27FC236}">
                <a16:creationId xmlns:a16="http://schemas.microsoft.com/office/drawing/2014/main" id="{A324D650-A1ED-46A9-9353-860265A4C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2195513"/>
            <a:ext cx="479425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Rectangle 5">
            <a:extLst>
              <a:ext uri="{FF2B5EF4-FFF2-40B4-BE49-F238E27FC236}">
                <a16:creationId xmlns:a16="http://schemas.microsoft.com/office/drawing/2014/main" id="{D3E02676-64CA-44FD-A273-A97123E3A87A}"/>
              </a:ext>
            </a:extLst>
          </p:cNvPr>
          <p:cNvSpPr>
            <a:spLocks/>
          </p:cNvSpPr>
          <p:nvPr/>
        </p:nvSpPr>
        <p:spPr bwMode="auto">
          <a:xfrm>
            <a:off x="2425700" y="5537200"/>
            <a:ext cx="30337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Helvetica Neue Light" charset="0"/>
                <a:ea typeface="宋体" panose="02010600030101010101" pitchFamily="2" charset="-122"/>
                <a:sym typeface="Helvetica Neue Light" charset="0"/>
              </a:rPr>
              <a:t>Force-Directed Layout</a:t>
            </a:r>
          </a:p>
        </p:txBody>
      </p:sp>
      <p:sp>
        <p:nvSpPr>
          <p:cNvPr id="54279" name="Rectangle 6">
            <a:extLst>
              <a:ext uri="{FF2B5EF4-FFF2-40B4-BE49-F238E27FC236}">
                <a16:creationId xmlns:a16="http://schemas.microsoft.com/office/drawing/2014/main" id="{B5ADBC0D-798E-49B4-81CA-128719EF89A8}"/>
              </a:ext>
            </a:extLst>
          </p:cNvPr>
          <p:cNvSpPr>
            <a:spLocks/>
          </p:cNvSpPr>
          <p:nvPr/>
        </p:nvSpPr>
        <p:spPr bwMode="auto">
          <a:xfrm>
            <a:off x="3005138" y="8978900"/>
            <a:ext cx="1887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Helvetica Neue Light" charset="0"/>
                <a:ea typeface="宋体" panose="02010600030101010101" pitchFamily="2" charset="-122"/>
                <a:sym typeface="Helvetica Neue Light" charset="0"/>
              </a:rPr>
              <a:t>Arc Diagrams</a:t>
            </a:r>
          </a:p>
        </p:txBody>
      </p:sp>
      <p:sp>
        <p:nvSpPr>
          <p:cNvPr id="54280" name="Rectangle 7">
            <a:extLst>
              <a:ext uri="{FF2B5EF4-FFF2-40B4-BE49-F238E27FC236}">
                <a16:creationId xmlns:a16="http://schemas.microsoft.com/office/drawing/2014/main" id="{D3AB3C2C-B45E-4EAB-85FA-CD2B4B24C192}"/>
              </a:ext>
            </a:extLst>
          </p:cNvPr>
          <p:cNvSpPr>
            <a:spLocks/>
          </p:cNvSpPr>
          <p:nvPr/>
        </p:nvSpPr>
        <p:spPr bwMode="auto">
          <a:xfrm>
            <a:off x="9032875" y="6083300"/>
            <a:ext cx="1770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Helvetica Neue Light" charset="0"/>
                <a:ea typeface="宋体" panose="02010600030101010101" pitchFamily="2" charset="-122"/>
                <a:sym typeface="Helvetica Neue Light" charset="0"/>
              </a:rPr>
              <a:t>Matrix Views</a:t>
            </a:r>
          </a:p>
        </p:txBody>
      </p:sp>
      <p:pic>
        <p:nvPicPr>
          <p:cNvPr id="54281" name="Picture 8">
            <a:extLst>
              <a:ext uri="{FF2B5EF4-FFF2-40B4-BE49-F238E27FC236}">
                <a16:creationId xmlns:a16="http://schemas.microsoft.com/office/drawing/2014/main" id="{905E4A3D-72D8-4C3D-B45C-3FE29919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0200" y="2063750"/>
            <a:ext cx="3924300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">
            <a:extLst>
              <a:ext uri="{FF2B5EF4-FFF2-40B4-BE49-F238E27FC236}">
                <a16:creationId xmlns:a16="http://schemas.microsoft.com/office/drawing/2014/main" id="{15D1AE6D-6442-4C7E-AE5F-C575865B74BD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Parallel Coordinates</a:t>
            </a:r>
          </a:p>
        </p:txBody>
      </p:sp>
      <p:pic>
        <p:nvPicPr>
          <p:cNvPr id="55299" name="Picture 2">
            <a:extLst>
              <a:ext uri="{FF2B5EF4-FFF2-40B4-BE49-F238E27FC236}">
                <a16:creationId xmlns:a16="http://schemas.microsoft.com/office/drawing/2014/main" id="{8B8212EA-5D9F-41E7-B438-FF5BD5D69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2527300"/>
            <a:ext cx="5334000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3">
            <a:extLst>
              <a:ext uri="{FF2B5EF4-FFF2-40B4-BE49-F238E27FC236}">
                <a16:creationId xmlns:a16="http://schemas.microsoft.com/office/drawing/2014/main" id="{6FABC732-DCD4-41D2-A8DA-D8A6906D4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5276850"/>
            <a:ext cx="505460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4">
            <a:extLst>
              <a:ext uri="{FF2B5EF4-FFF2-40B4-BE49-F238E27FC236}">
                <a16:creationId xmlns:a16="http://schemas.microsoft.com/office/drawing/2014/main" id="{BD01AAC7-686D-48EA-A0F0-DCCB2D287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6454775"/>
            <a:ext cx="6019800" cy="242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5">
            <a:extLst>
              <a:ext uri="{FF2B5EF4-FFF2-40B4-BE49-F238E27FC236}">
                <a16:creationId xmlns:a16="http://schemas.microsoft.com/office/drawing/2014/main" id="{C4E3581A-A0A2-44A1-8AB6-0EC8D1919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2082800"/>
            <a:ext cx="4572000" cy="340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">
            <a:extLst>
              <a:ext uri="{FF2B5EF4-FFF2-40B4-BE49-F238E27FC236}">
                <a16:creationId xmlns:a16="http://schemas.microsoft.com/office/drawing/2014/main" id="{CEB2E43D-DB0E-438B-895B-6E91209A2385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Stacked Graphs</a:t>
            </a:r>
          </a:p>
        </p:txBody>
      </p:sp>
      <p:pic>
        <p:nvPicPr>
          <p:cNvPr id="56323" name="Picture 2">
            <a:extLst>
              <a:ext uri="{FF2B5EF4-FFF2-40B4-BE49-F238E27FC236}">
                <a16:creationId xmlns:a16="http://schemas.microsoft.com/office/drawing/2014/main" id="{5DE2FD40-ED4C-4822-93CB-791ED0129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730500"/>
            <a:ext cx="9059863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">
            <a:extLst>
              <a:ext uri="{FF2B5EF4-FFF2-40B4-BE49-F238E27FC236}">
                <a16:creationId xmlns:a16="http://schemas.microsoft.com/office/drawing/2014/main" id="{4FFFBDAC-97BF-476C-B2D8-59E535BF0682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Flow Maps</a:t>
            </a:r>
          </a:p>
        </p:txBody>
      </p:sp>
      <p:pic>
        <p:nvPicPr>
          <p:cNvPr id="57347" name="Picture 2">
            <a:extLst>
              <a:ext uri="{FF2B5EF4-FFF2-40B4-BE49-F238E27FC236}">
                <a16:creationId xmlns:a16="http://schemas.microsoft.com/office/drawing/2014/main" id="{81507A07-BE89-4E1D-89B2-793DAECE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51100"/>
            <a:ext cx="10896600" cy="631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>
            <a:extLst>
              <a:ext uri="{FF2B5EF4-FFF2-40B4-BE49-F238E27FC236}">
                <a16:creationId xmlns:a16="http://schemas.microsoft.com/office/drawing/2014/main" id="{7B032848-C1BC-4D7E-8157-8355D238B156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Numbers</a:t>
            </a: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47177DC6-9D74-4D04-A0E8-D0A9DB2685F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1900">
                <a:ea typeface="宋体" panose="02010600030101010101" pitchFamily="2" charset="-122"/>
              </a:rPr>
              <a:t>How many data in the world?</a:t>
            </a:r>
          </a:p>
          <a:p>
            <a:pPr marL="711200" lvl="1" eaLnBrk="1" hangingPunct="1">
              <a:spcBef>
                <a:spcPts val="3638"/>
              </a:spcBef>
            </a:pPr>
            <a:r>
              <a:rPr lang="en-US" altLang="zh-CN" sz="1900">
                <a:ea typeface="宋体" panose="02010600030101010101" pitchFamily="2" charset="-122"/>
              </a:rPr>
              <a:t>800 Terabytes, 2000</a:t>
            </a:r>
          </a:p>
          <a:p>
            <a:pPr marL="711200" lvl="1" eaLnBrk="1" hangingPunct="1">
              <a:spcBef>
                <a:spcPts val="3638"/>
              </a:spcBef>
            </a:pPr>
            <a:r>
              <a:rPr lang="en-US" altLang="zh-CN" sz="1900">
                <a:ea typeface="宋体" panose="02010600030101010101" pitchFamily="2" charset="-122"/>
              </a:rPr>
              <a:t>160 Exabytes, 2006</a:t>
            </a:r>
          </a:p>
          <a:p>
            <a:pPr marL="711200" lvl="1" eaLnBrk="1" hangingPunct="1">
              <a:spcBef>
                <a:spcPts val="3638"/>
              </a:spcBef>
            </a:pPr>
            <a:r>
              <a:rPr lang="en-US" altLang="zh-CN" sz="1900">
                <a:ea typeface="宋体" panose="02010600030101010101" pitchFamily="2" charset="-122"/>
              </a:rPr>
              <a:t>500 Exabytes(Internet), 2009</a:t>
            </a:r>
          </a:p>
          <a:p>
            <a:pPr marL="711200" lvl="1" eaLnBrk="1" hangingPunct="1">
              <a:spcBef>
                <a:spcPts val="3638"/>
              </a:spcBef>
            </a:pPr>
            <a:r>
              <a:rPr lang="en-US" altLang="zh-CN" sz="1900">
                <a:ea typeface="宋体" panose="02010600030101010101" pitchFamily="2" charset="-122"/>
              </a:rPr>
              <a:t>2.7 Zettabytes, 2012</a:t>
            </a:r>
          </a:p>
          <a:p>
            <a:pPr marL="711200" lvl="1" eaLnBrk="1" hangingPunct="1">
              <a:spcBef>
                <a:spcPts val="3638"/>
              </a:spcBef>
            </a:pPr>
            <a:r>
              <a:rPr lang="en-US" altLang="zh-CN" sz="1900">
                <a:ea typeface="宋体" panose="02010600030101010101" pitchFamily="2" charset="-122"/>
              </a:rPr>
              <a:t>35 Zettabytes by 2020</a:t>
            </a:r>
          </a:p>
          <a:p>
            <a:pPr eaLnBrk="1" hangingPunct="1">
              <a:spcBef>
                <a:spcPts val="3638"/>
              </a:spcBef>
            </a:pPr>
            <a:r>
              <a:rPr lang="en-US" altLang="zh-CN" sz="1900">
                <a:ea typeface="宋体" panose="02010600030101010101" pitchFamily="2" charset="-122"/>
              </a:rPr>
              <a:t>How many data generated ONE day?</a:t>
            </a:r>
          </a:p>
          <a:p>
            <a:pPr marL="711200" lvl="1" eaLnBrk="1" hangingPunct="1">
              <a:spcBef>
                <a:spcPts val="3638"/>
              </a:spcBef>
            </a:pPr>
            <a:r>
              <a:rPr lang="en-US" altLang="zh-CN" sz="1900">
                <a:ea typeface="宋体" panose="02010600030101010101" pitchFamily="2" charset="-122"/>
              </a:rPr>
              <a:t>7 TB, Twitter</a:t>
            </a:r>
          </a:p>
          <a:p>
            <a:pPr marL="711200" lvl="1" eaLnBrk="1" hangingPunct="1">
              <a:spcBef>
                <a:spcPts val="3638"/>
              </a:spcBef>
            </a:pPr>
            <a:r>
              <a:rPr lang="en-US" altLang="zh-CN" sz="1900">
                <a:ea typeface="宋体" panose="02010600030101010101" pitchFamily="2" charset="-122"/>
              </a:rPr>
              <a:t>10 TB, Facebook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C655796C-14C5-4464-8E37-CD139575FD59}"/>
              </a:ext>
            </a:extLst>
          </p:cNvPr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2082800"/>
            <a:ext cx="7505700" cy="6896100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9" name="Group 6">
            <a:extLst>
              <a:ext uri="{FF2B5EF4-FFF2-40B4-BE49-F238E27FC236}">
                <a16:creationId xmlns:a16="http://schemas.microsoft.com/office/drawing/2014/main" id="{5ACAC60D-453E-4077-A550-D01D4B01B27D}"/>
              </a:ext>
            </a:extLst>
          </p:cNvPr>
          <p:cNvGrpSpPr>
            <a:grpSpLocks/>
          </p:cNvGrpSpPr>
          <p:nvPr/>
        </p:nvGrpSpPr>
        <p:grpSpPr bwMode="auto">
          <a:xfrm>
            <a:off x="5527675" y="2678113"/>
            <a:ext cx="6845300" cy="4764087"/>
            <a:chOff x="0" y="0"/>
            <a:chExt cx="4312" cy="3000"/>
          </a:xfrm>
        </p:grpSpPr>
        <p:pic>
          <p:nvPicPr>
            <p:cNvPr id="21511" name="Picture 4">
              <a:extLst>
                <a:ext uri="{FF2B5EF4-FFF2-40B4-BE49-F238E27FC236}">
                  <a16:creationId xmlns:a16="http://schemas.microsoft.com/office/drawing/2014/main" id="{573CCED1-5F39-4761-9ABD-A389326BC5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114" cy="3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12" name="Picture 5">
              <a:extLst>
                <a:ext uri="{FF2B5EF4-FFF2-40B4-BE49-F238E27FC236}">
                  <a16:creationId xmlns:a16="http://schemas.microsoft.com/office/drawing/2014/main" id="{BEFA5C9A-7B84-40F5-9B78-491EF7019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7" y="5"/>
              <a:ext cx="2125" cy="2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0" name="Rectangle 7">
            <a:extLst>
              <a:ext uri="{FF2B5EF4-FFF2-40B4-BE49-F238E27FC236}">
                <a16:creationId xmlns:a16="http://schemas.microsoft.com/office/drawing/2014/main" id="{DC238E8F-92AB-4788-A743-392C04D20EA9}"/>
              </a:ext>
            </a:extLst>
          </p:cNvPr>
          <p:cNvSpPr>
            <a:spLocks/>
          </p:cNvSpPr>
          <p:nvPr/>
        </p:nvSpPr>
        <p:spPr bwMode="auto">
          <a:xfrm>
            <a:off x="5308600" y="7569200"/>
            <a:ext cx="7620000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1pPr>
            <a:lvl2pPr marL="742950" indent="-28575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2pPr>
            <a:lvl3pPr marL="11430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3pPr>
            <a:lvl4pPr marL="16002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4pPr>
            <a:lvl5pPr marL="2057400" indent="-228600" algn="l" eaLnBrk="0" hangingPunct="0">
              <a:spcBef>
                <a:spcPts val="4800"/>
              </a:spcBef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5pPr>
            <a:lvl6pPr marL="25146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6pPr>
            <a:lvl7pPr marL="29718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7pPr>
            <a:lvl8pPr marL="34290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8pPr>
            <a:lvl9pPr marL="3886200" indent="-228600" eaLnBrk="0" fontAlgn="base" hangingPunct="0">
              <a:spcBef>
                <a:spcPts val="4800"/>
              </a:spcBef>
              <a:spcAft>
                <a:spcPct val="0"/>
              </a:spcAft>
              <a:buClr>
                <a:srgbClr val="606060"/>
              </a:buClr>
              <a:buSzPct val="100000"/>
              <a:buFont typeface="Helvetica Neue" charset="0"/>
              <a:buChar char="•"/>
              <a:defRPr sz="2600">
                <a:solidFill>
                  <a:srgbClr val="606060"/>
                </a:solidFill>
                <a:latin typeface="Helvetica Neue" charset="0"/>
                <a:cs typeface="Heiti SC Light" charset="0"/>
                <a:sym typeface="Helvetica Neue" charset="0"/>
              </a:defRPr>
            </a:lvl9pPr>
          </a:lstStyle>
          <a:p>
            <a:pPr eaLnBrk="1" hangingPunct="1">
              <a:lnSpc>
                <a:spcPts val="4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44FE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  <a:sym typeface="Helvetica" panose="020B0604020202020204" pitchFamily="34" charset="0"/>
              </a:rPr>
              <a:t>Big data: The next frontier for innovation, competition, and productivity</a:t>
            </a:r>
            <a:r>
              <a:rPr lang="en-US" altLang="zh-CN" sz="1800">
                <a:solidFill>
                  <a:srgbClr val="00AEEF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  <a:sym typeface="Helvetica" panose="020B0604020202020204" pitchFamily="34" charset="0"/>
              </a:rPr>
              <a:t> McKinsey Global Institute 2011</a:t>
            </a:r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">
            <a:extLst>
              <a:ext uri="{FF2B5EF4-FFF2-40B4-BE49-F238E27FC236}">
                <a16:creationId xmlns:a16="http://schemas.microsoft.com/office/drawing/2014/main" id="{BB95002E-7089-4706-B7E9-B13C804D934A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Examples</a:t>
            </a:r>
          </a:p>
        </p:txBody>
      </p:sp>
      <p:pic>
        <p:nvPicPr>
          <p:cNvPr id="58371" name="Picture 2">
            <a:extLst>
              <a:ext uri="{FF2B5EF4-FFF2-40B4-BE49-F238E27FC236}">
                <a16:creationId xmlns:a16="http://schemas.microsoft.com/office/drawing/2014/main" id="{E4B049CE-5CD1-48E7-9BDB-9626DB6C6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2222500"/>
            <a:ext cx="4949825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3">
            <a:extLst>
              <a:ext uri="{FF2B5EF4-FFF2-40B4-BE49-F238E27FC236}">
                <a16:creationId xmlns:a16="http://schemas.microsoft.com/office/drawing/2014/main" id="{89625482-F5FB-49D9-A20C-A2D4623DE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13" y="6065838"/>
            <a:ext cx="4953000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4">
            <a:extLst>
              <a:ext uri="{FF2B5EF4-FFF2-40B4-BE49-F238E27FC236}">
                <a16:creationId xmlns:a16="http://schemas.microsoft.com/office/drawing/2014/main" id="{AD8B7B0F-E72A-4735-8833-B763B5C1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5702300"/>
            <a:ext cx="6870700" cy="454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5">
            <a:extLst>
              <a:ext uri="{FF2B5EF4-FFF2-40B4-BE49-F238E27FC236}">
                <a16:creationId xmlns:a16="http://schemas.microsoft.com/office/drawing/2014/main" id="{351F0824-FF25-4590-8EC7-0FC5FF5F8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222500"/>
            <a:ext cx="5033963" cy="378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">
            <a:extLst>
              <a:ext uri="{FF2B5EF4-FFF2-40B4-BE49-F238E27FC236}">
                <a16:creationId xmlns:a16="http://schemas.microsoft.com/office/drawing/2014/main" id="{C0EC75A6-6314-45A9-B881-5D365B1F21DB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9395" name="Picture 2">
            <a:extLst>
              <a:ext uri="{FF2B5EF4-FFF2-40B4-BE49-F238E27FC236}">
                <a16:creationId xmlns:a16="http://schemas.microsoft.com/office/drawing/2014/main" id="{0CD4C67D-CC85-4400-A918-CEAFD1F4F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993900"/>
            <a:ext cx="6356350" cy="364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3">
            <a:extLst>
              <a:ext uri="{FF2B5EF4-FFF2-40B4-BE49-F238E27FC236}">
                <a16:creationId xmlns:a16="http://schemas.microsoft.com/office/drawing/2014/main" id="{5CE7FB32-8DAB-47B0-940B-1864E6E89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63" y="5549900"/>
            <a:ext cx="654843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">
            <a:extLst>
              <a:ext uri="{FF2B5EF4-FFF2-40B4-BE49-F238E27FC236}">
                <a16:creationId xmlns:a16="http://schemas.microsoft.com/office/drawing/2014/main" id="{E99ACE9E-3811-492C-8F26-A8CB62138845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Fraud Detection of Bank Wire Transactions</a:t>
            </a:r>
          </a:p>
        </p:txBody>
      </p:sp>
      <p:pic>
        <p:nvPicPr>
          <p:cNvPr id="60419" name="Picture 2">
            <a:extLst>
              <a:ext uri="{FF2B5EF4-FFF2-40B4-BE49-F238E27FC236}">
                <a16:creationId xmlns:a16="http://schemas.microsoft.com/office/drawing/2014/main" id="{F5BE2329-DF0A-477B-925C-602C96CB1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25438"/>
            <a:ext cx="132334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3">
            <a:extLst>
              <a:ext uri="{FF2B5EF4-FFF2-40B4-BE49-F238E27FC236}">
                <a16:creationId xmlns:a16="http://schemas.microsoft.com/office/drawing/2014/main" id="{EA3697AE-F6B6-4C0B-A2D4-EC305E379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0" y="4035425"/>
            <a:ext cx="6324600" cy="42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">
            <a:extLst>
              <a:ext uri="{FF2B5EF4-FFF2-40B4-BE49-F238E27FC236}">
                <a16:creationId xmlns:a16="http://schemas.microsoft.com/office/drawing/2014/main" id="{F6BA3F8E-D6D0-42F2-9401-56E0E1BB4DAA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Displays and Views</a:t>
            </a:r>
          </a:p>
        </p:txBody>
      </p:sp>
      <p:pic>
        <p:nvPicPr>
          <p:cNvPr id="61443" name="Picture 2">
            <a:extLst>
              <a:ext uri="{FF2B5EF4-FFF2-40B4-BE49-F238E27FC236}">
                <a16:creationId xmlns:a16="http://schemas.microsoft.com/office/drawing/2014/main" id="{CEDDD264-7F1B-46D6-9DAC-B178789D4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297113"/>
            <a:ext cx="3848100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4" name="Picture 3">
            <a:extLst>
              <a:ext uri="{FF2B5EF4-FFF2-40B4-BE49-F238E27FC236}">
                <a16:creationId xmlns:a16="http://schemas.microsoft.com/office/drawing/2014/main" id="{25FC562F-B3C4-4E62-83E4-A9D78E8A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900" y="4965700"/>
            <a:ext cx="626110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4">
            <a:extLst>
              <a:ext uri="{FF2B5EF4-FFF2-40B4-BE49-F238E27FC236}">
                <a16:creationId xmlns:a16="http://schemas.microsoft.com/office/drawing/2014/main" id="{B55C77B4-126D-4007-9E0A-9915539E7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387600"/>
            <a:ext cx="31369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">
            <a:extLst>
              <a:ext uri="{FF2B5EF4-FFF2-40B4-BE49-F238E27FC236}">
                <a16:creationId xmlns:a16="http://schemas.microsoft.com/office/drawing/2014/main" id="{87193006-CD95-429A-8983-7AE73C58AFAC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 classical VA tool</a:t>
            </a:r>
          </a:p>
        </p:txBody>
      </p:sp>
      <p:pic>
        <p:nvPicPr>
          <p:cNvPr id="62467" name="Picture 2">
            <a:extLst>
              <a:ext uri="{FF2B5EF4-FFF2-40B4-BE49-F238E27FC236}">
                <a16:creationId xmlns:a16="http://schemas.microsoft.com/office/drawing/2014/main" id="{68CC8D9F-96B8-45D4-A5CA-5FB396A9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2093913"/>
            <a:ext cx="8636000" cy="767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">
            <a:extLst>
              <a:ext uri="{FF2B5EF4-FFF2-40B4-BE49-F238E27FC236}">
                <a16:creationId xmlns:a16="http://schemas.microsoft.com/office/drawing/2014/main" id="{7686E7CB-0EAC-4CE6-8881-238442BA2D97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GapMinder [Demo]</a:t>
            </a:r>
          </a:p>
        </p:txBody>
      </p:sp>
      <p:pic>
        <p:nvPicPr>
          <p:cNvPr id="63491" name="Picture 2">
            <a:extLst>
              <a:ext uri="{FF2B5EF4-FFF2-40B4-BE49-F238E27FC236}">
                <a16:creationId xmlns:a16="http://schemas.microsoft.com/office/drawing/2014/main" id="{3E68B5A8-6FD6-4EFD-8A9B-F4536DE42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9551988" cy="722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927C9FB2-150E-4574-BE78-CCFA88B4DE3E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Smart Money Map [Demo]</a:t>
            </a:r>
          </a:p>
        </p:txBody>
      </p:sp>
      <p:pic>
        <p:nvPicPr>
          <p:cNvPr id="64515" name="Picture 2">
            <a:extLst>
              <a:ext uri="{FF2B5EF4-FFF2-40B4-BE49-F238E27FC236}">
                <a16:creationId xmlns:a16="http://schemas.microsoft.com/office/drawing/2014/main" id="{B1C03611-186B-4C3A-B2AC-2595D5588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" y="2032000"/>
            <a:ext cx="12522200" cy="787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">
            <a:extLst>
              <a:ext uri="{FF2B5EF4-FFF2-40B4-BE49-F238E27FC236}">
                <a16:creationId xmlns:a16="http://schemas.microsoft.com/office/drawing/2014/main" id="{B86BC886-2440-406F-8565-5AF33355079A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 recent project</a:t>
            </a:r>
          </a:p>
        </p:txBody>
      </p:sp>
      <p:pic>
        <p:nvPicPr>
          <p:cNvPr id="65539" name="Picture 2">
            <a:extLst>
              <a:ext uri="{FF2B5EF4-FFF2-40B4-BE49-F238E27FC236}">
                <a16:creationId xmlns:a16="http://schemas.microsoft.com/office/drawing/2014/main" id="{A676C45A-E012-46E5-9628-4815722CD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971800"/>
            <a:ext cx="1210310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">
            <a:extLst>
              <a:ext uri="{FF2B5EF4-FFF2-40B4-BE49-F238E27FC236}">
                <a16:creationId xmlns:a16="http://schemas.microsoft.com/office/drawing/2014/main" id="{4B367469-9E55-400F-BFA6-582391ED0DEB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Chances and Challenges</a:t>
            </a: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F6B35A04-2DD1-4172-9360-4B4068C85FB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500">
                <a:ea typeface="宋体" panose="02010600030101010101" pitchFamily="2" charset="-122"/>
              </a:rPr>
              <a:t>The basic techniques for large scale simulation and computing are ready</a:t>
            </a:r>
          </a:p>
          <a:p>
            <a:pPr marL="711200" lvl="1" eaLnBrk="1" hangingPunct="1">
              <a:spcBef>
                <a:spcPts val="4700"/>
              </a:spcBef>
            </a:pPr>
            <a:r>
              <a:rPr lang="en-US" altLang="zh-CN" sz="2500">
                <a:ea typeface="宋体" panose="02010600030101010101" pitchFamily="2" charset="-122"/>
              </a:rPr>
              <a:t>However, large and time-consuming computing tasks need steering or visualize the intermediate computing results. </a:t>
            </a:r>
          </a:p>
          <a:p>
            <a:pPr marL="711200" lvl="1" eaLnBrk="1" hangingPunct="1">
              <a:spcBef>
                <a:spcPts val="4700"/>
              </a:spcBef>
            </a:pPr>
            <a:r>
              <a:rPr lang="en-US" altLang="zh-CN" sz="2500">
                <a:ea typeface="宋体" panose="02010600030101010101" pitchFamily="2" charset="-122"/>
              </a:rPr>
              <a:t>Most simulation and computing tasks have to tune hundreds of parameters.</a:t>
            </a:r>
          </a:p>
          <a:p>
            <a:pPr eaLnBrk="1" hangingPunct="1">
              <a:spcBef>
                <a:spcPts val="4700"/>
              </a:spcBef>
            </a:pPr>
            <a:r>
              <a:rPr lang="en-US" altLang="zh-CN" sz="2500">
                <a:ea typeface="宋体" panose="02010600030101010101" pitchFamily="2" charset="-122"/>
              </a:rPr>
              <a:t>Smart/intelligent data mining/data processing algorithms are ready</a:t>
            </a:r>
          </a:p>
          <a:p>
            <a:pPr marL="711200" lvl="1" eaLnBrk="1" hangingPunct="1">
              <a:spcBef>
                <a:spcPts val="4700"/>
              </a:spcBef>
            </a:pPr>
            <a:r>
              <a:rPr lang="en-US" altLang="zh-CN" sz="2500">
                <a:ea typeface="宋体" panose="02010600030101010101" pitchFamily="2" charset="-122"/>
              </a:rPr>
              <a:t>However, most data mining algorithms have high computational complexity: N</a:t>
            </a:r>
            <a:r>
              <a:rPr lang="en-US" altLang="zh-CN" sz="2500" baseline="32000">
                <a:ea typeface="宋体" panose="02010600030101010101" pitchFamily="2" charset="-122"/>
              </a:rPr>
              <a:t>2</a:t>
            </a:r>
            <a:r>
              <a:rPr lang="en-US" altLang="zh-CN" sz="2500">
                <a:ea typeface="宋体" panose="02010600030101010101" pitchFamily="2" charset="-122"/>
              </a:rPr>
              <a:t> rather than Nlog(N), or N</a:t>
            </a:r>
          </a:p>
          <a:p>
            <a:pPr eaLnBrk="1" hangingPunct="1">
              <a:spcBef>
                <a:spcPts val="4700"/>
              </a:spcBef>
            </a:pPr>
            <a:r>
              <a:rPr lang="en-US" altLang="zh-CN" sz="2500">
                <a:ea typeface="宋体" panose="02010600030101010101" pitchFamily="2" charset="-122"/>
              </a:rPr>
              <a:t>How to combine automatic computing(machine) and high-level intelligence to gain insight(Human), and involve human in the computing?</a:t>
            </a:r>
          </a:p>
        </p:txBody>
      </p:sp>
    </p:spTree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">
            <a:extLst>
              <a:ext uri="{FF2B5EF4-FFF2-40B4-BE49-F238E27FC236}">
                <a16:creationId xmlns:a16="http://schemas.microsoft.com/office/drawing/2014/main" id="{2FC22D96-193C-4C6D-B233-E640894FF566}"/>
              </a:ext>
            </a:extLst>
          </p:cNvPr>
          <p:cNvSpPr>
            <a:spLocks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Recent Research Topics</a:t>
            </a: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B9C287C1-87D9-4779-9A00-C41F3084487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571500" y="2324100"/>
            <a:ext cx="11861800" cy="6578600"/>
          </a:xfrm>
        </p:spPr>
        <p:txBody>
          <a:bodyPr/>
          <a:lstStyle/>
          <a:p>
            <a:pPr eaLnBrk="1" hangingPunct="1">
              <a:buClr>
                <a:srgbClr val="22002F"/>
              </a:buClr>
            </a:pPr>
            <a:r>
              <a:rPr lang="en-US" altLang="zh-CN" sz="2000">
                <a:solidFill>
                  <a:srgbClr val="22002F"/>
                </a:solidFill>
                <a:ea typeface="宋体" panose="02010600030101010101" pitchFamily="2" charset="-122"/>
              </a:rPr>
              <a:t>Unified Visual Analytics by Heterogeneous Data Sources(esp. Text)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zh-CN" sz="2000">
                <a:ea typeface="宋体" panose="02010600030101010101" pitchFamily="2" charset="-122"/>
              </a:rPr>
              <a:t>Structured and semi-structured data fusion framework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zh-CN" sz="2000">
                <a:ea typeface="宋体" panose="02010600030101010101" pitchFamily="2" charset="-122"/>
              </a:rPr>
              <a:t>Data indexing and similarity rank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zh-CN" sz="2000">
                <a:ea typeface="宋体" panose="02010600030101010101" pitchFamily="2" charset="-122"/>
              </a:rPr>
              <a:t>Visual analytics for high-dimensional heterogeneous data</a:t>
            </a:r>
          </a:p>
          <a:p>
            <a:pPr eaLnBrk="1" hangingPunct="1">
              <a:spcBef>
                <a:spcPts val="2725"/>
              </a:spcBef>
              <a:buClr>
                <a:srgbClr val="0E002D"/>
              </a:buClr>
            </a:pPr>
            <a:r>
              <a:rPr lang="en-US" altLang="zh-CN" sz="2000">
                <a:solidFill>
                  <a:srgbClr val="0E002D"/>
                </a:solidFill>
                <a:ea typeface="宋体" panose="02010600030101010101" pitchFamily="2" charset="-122"/>
              </a:rPr>
              <a:t>Domain Risk Management and Preventive Control by Sensor Data Collection and Data Mining</a:t>
            </a:r>
          </a:p>
          <a:p>
            <a:pPr marL="711200" lvl="1" eaLnBrk="1" hangingPunct="1">
              <a:spcBef>
                <a:spcPct val="0"/>
              </a:spcBef>
              <a:buClr>
                <a:srgbClr val="343434"/>
              </a:buClr>
            </a:pPr>
            <a:r>
              <a:rPr lang="en-US" altLang="zh-CN" sz="2000">
                <a:solidFill>
                  <a:srgbClr val="343434"/>
                </a:solidFill>
                <a:ea typeface="宋体" panose="02010600030101010101" pitchFamily="2" charset="-122"/>
              </a:rPr>
              <a:t>Sensor techniques</a:t>
            </a:r>
          </a:p>
          <a:p>
            <a:pPr marL="711200" lvl="1" eaLnBrk="1" hangingPunct="1">
              <a:spcBef>
                <a:spcPct val="0"/>
              </a:spcBef>
              <a:buClr>
                <a:srgbClr val="343434"/>
              </a:buClr>
            </a:pPr>
            <a:r>
              <a:rPr lang="en-US" altLang="zh-CN" sz="2000">
                <a:solidFill>
                  <a:srgbClr val="343434"/>
                </a:solidFill>
                <a:ea typeface="宋体" panose="02010600030101010101" pitchFamily="2" charset="-122"/>
              </a:rPr>
              <a:t>Data Warehouse</a:t>
            </a:r>
          </a:p>
          <a:p>
            <a:pPr marL="711200" lvl="1" eaLnBrk="1" hangingPunct="1">
              <a:spcBef>
                <a:spcPct val="0"/>
              </a:spcBef>
              <a:buClr>
                <a:srgbClr val="343434"/>
              </a:buClr>
            </a:pPr>
            <a:r>
              <a:rPr lang="en-US" altLang="zh-CN" sz="2000">
                <a:solidFill>
                  <a:srgbClr val="343434"/>
                </a:solidFill>
                <a:ea typeface="宋体" panose="02010600030101010101" pitchFamily="2" charset="-122"/>
              </a:rPr>
              <a:t>Coordinated Views integrate visual analytic techniques</a:t>
            </a:r>
          </a:p>
          <a:p>
            <a:pPr eaLnBrk="1" hangingPunct="1">
              <a:spcBef>
                <a:spcPts val="2725"/>
              </a:spcBef>
              <a:buClr>
                <a:srgbClr val="0E002D"/>
              </a:buClr>
            </a:pPr>
            <a:r>
              <a:rPr lang="en-US" altLang="zh-CN" sz="2000">
                <a:solidFill>
                  <a:srgbClr val="0E002D"/>
                </a:solidFill>
                <a:ea typeface="宋体" panose="02010600030101010101" pitchFamily="2" charset="-122"/>
              </a:rPr>
              <a:t>Parallel/Distributed Computing Steering by Parameter Optimization and Visualization 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zh-CN" sz="2000">
                <a:ea typeface="宋体" panose="02010600030101010101" pitchFamily="2" charset="-122"/>
              </a:rPr>
              <a:t>Parameter tuning and computing optimization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zh-CN" sz="2000">
                <a:ea typeface="宋体" panose="02010600030101010101" pitchFamily="2" charset="-122"/>
              </a:rPr>
              <a:t>Intermediate results visualization and task steering</a:t>
            </a:r>
          </a:p>
          <a:p>
            <a:pPr marL="711200" lvl="1" eaLnBrk="1" hangingPunct="1">
              <a:spcBef>
                <a:spcPct val="0"/>
              </a:spcBef>
            </a:pPr>
            <a:r>
              <a:rPr lang="en-US" altLang="zh-CN" sz="2000">
                <a:ea typeface="宋体" panose="02010600030101010101" pitchFamily="2" charset="-122"/>
              </a:rPr>
              <a:t>Markov Chain Monte Carlo(MCMC) Simulation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>
            <a:extLst>
              <a:ext uri="{FF2B5EF4-FFF2-40B4-BE49-F238E27FC236}">
                <a16:creationId xmlns:a16="http://schemas.microsoft.com/office/drawing/2014/main" id="{8FA39D10-437C-4768-98A2-427665530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2273300"/>
            <a:ext cx="10160000" cy="745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2">
            <a:extLst>
              <a:ext uri="{FF2B5EF4-FFF2-40B4-BE49-F238E27FC236}">
                <a16:creationId xmlns:a16="http://schemas.microsoft.com/office/drawing/2014/main" id="{E0690786-586B-441F-B812-5158B389A3C3}"/>
              </a:ext>
            </a:extLst>
          </p:cNvPr>
          <p:cNvSpPr>
            <a:spLocks noChangeArrowheads="1"/>
          </p:cNvSpPr>
          <p:nvPr>
            <p:ph type="title"/>
          </p:nvPr>
        </p:nvSpPr>
        <p:spPr>
          <a:xfrm>
            <a:off x="685800" y="-355600"/>
            <a:ext cx="10922000" cy="2209800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Why Is Big Data Important?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218D6B91-86D2-467D-BE1A-2407F347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Data Science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10D1A012-AA5C-42CF-ABF6-3E3DE9631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Science is </a:t>
            </a:r>
            <a:r>
              <a:rPr lang="en-US" altLang="en-US" u="sng"/>
              <a:t>computational science</a:t>
            </a:r>
            <a:r>
              <a:rPr lang="en-US" altLang="en-US"/>
              <a:t> of </a:t>
            </a:r>
            <a:r>
              <a:rPr lang="en-US" altLang="en-US" u="sng"/>
              <a:t>extracting meaningful insights</a:t>
            </a:r>
            <a:r>
              <a:rPr lang="en-US" altLang="en-US"/>
              <a:t> from </a:t>
            </a:r>
            <a:r>
              <a:rPr lang="en-US" altLang="en-US" u="sng"/>
              <a:t>raw data</a:t>
            </a:r>
            <a:r>
              <a:rPr lang="en-US" altLang="en-US"/>
              <a:t> and then effectively communicating those insights to </a:t>
            </a:r>
            <a:r>
              <a:rPr lang="en-US" altLang="en-US" u="sng"/>
              <a:t>generate value </a:t>
            </a:r>
          </a:p>
          <a:p>
            <a:r>
              <a:rPr lang="en-US" altLang="en-US"/>
              <a:t>Data Scientist </a:t>
            </a:r>
          </a:p>
          <a:p>
            <a:pPr lvl="1">
              <a:spcBef>
                <a:spcPct val="0"/>
              </a:spcBef>
            </a:pPr>
            <a:r>
              <a:rPr lang="en-US" altLang="en-US"/>
              <a:t>Analyzes data, particularly large amounts of data to help an organization in decision making to gain a competitive edge</a:t>
            </a:r>
          </a:p>
          <a:p>
            <a:pPr>
              <a:spcBef>
                <a:spcPct val="0"/>
              </a:spcBef>
            </a:pP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146C6AF3-018E-4CBA-8964-CB0BD018E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Responsibilities of Data Scientist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B179AB51-1E85-4739-9F6D-AFAAA14CF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Manipulation and analysis of big data</a:t>
            </a:r>
          </a:p>
          <a:p>
            <a:pPr lvl="1"/>
            <a:r>
              <a:rPr lang="en-US" altLang="en-US"/>
              <a:t>Query data (e.g. using SQL)</a:t>
            </a:r>
          </a:p>
          <a:p>
            <a:r>
              <a:rPr lang="en-US" altLang="en-US"/>
              <a:t>Prediction from big data</a:t>
            </a:r>
          </a:p>
          <a:p>
            <a:r>
              <a:rPr lang="en-US" altLang="en-US"/>
              <a:t>Visualization of big data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7171E895-D568-4BCB-A823-68FC6365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altLang="en-US"/>
            </a:br>
            <a:r>
              <a:rPr lang="en-US" altLang="en-US"/>
              <a:t>Varieties of Data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B1D73C68-6EBF-477F-992E-1386AAC9A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u="sng">
                <a:solidFill>
                  <a:srgbClr val="800000"/>
                </a:solidFill>
              </a:rPr>
              <a:t>Structured:</a:t>
            </a:r>
            <a:r>
              <a:rPr lang="en-US" altLang="en-US"/>
              <a:t> Data is stored, processed, and manipulated in a traditional Relational Database Management System (RDBMS).</a:t>
            </a:r>
          </a:p>
          <a:p>
            <a:r>
              <a:rPr lang="en-US" altLang="en-US" u="sng">
                <a:solidFill>
                  <a:srgbClr val="800000"/>
                </a:solidFill>
              </a:rPr>
              <a:t>Unstructured:</a:t>
            </a:r>
            <a:r>
              <a:rPr lang="en-US" altLang="en-US"/>
              <a:t> Data that is commonly generated from human activities and doesn’t fit into a structured database format.</a:t>
            </a:r>
          </a:p>
          <a:p>
            <a:r>
              <a:rPr lang="en-US" altLang="en-US" u="sng">
                <a:solidFill>
                  <a:srgbClr val="800000"/>
                </a:solidFill>
              </a:rPr>
              <a:t>Semi-structured:</a:t>
            </a:r>
            <a:r>
              <a:rPr lang="en-US" altLang="en-US">
                <a:solidFill>
                  <a:srgbClr val="800000"/>
                </a:solidFill>
              </a:rPr>
              <a:t> </a:t>
            </a:r>
            <a:r>
              <a:rPr lang="en-US" altLang="en-US"/>
              <a:t>Data doesn’t fit into a structured database system, but is none-the-less structured by tags that are useful for creating a form of order and hierarchy in the data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D5CD-F67D-497F-8D92-088778662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br>
              <a:rPr lang="en-US" dirty="0"/>
            </a:br>
            <a:br>
              <a:rPr lang="en-US" dirty="0"/>
            </a:br>
            <a:r>
              <a:rPr lang="en-US" dirty="0"/>
              <a:t>File Formats</a:t>
            </a:r>
          </a:p>
        </p:txBody>
      </p:sp>
      <p:sp>
        <p:nvSpPr>
          <p:cNvPr id="26627" name="Content Placeholder 2">
            <a:extLst>
              <a:ext uri="{FF2B5EF4-FFF2-40B4-BE49-F238E27FC236}">
                <a16:creationId xmlns:a16="http://schemas.microsoft.com/office/drawing/2014/main" id="{89B070E0-E250-4B6E-9472-50A73C6A8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Comma Separated Values (CSV) files</a:t>
            </a:r>
            <a:endParaRPr lang="en-US" altLang="en-US" sz="3300" u="sng">
              <a:solidFill>
                <a:srgbClr val="800000"/>
              </a:solidFill>
            </a:endParaRPr>
          </a:p>
          <a:p>
            <a:pPr lvl="1"/>
            <a:r>
              <a:rPr lang="en-US" altLang="en-US"/>
              <a:t>Accepted by desktop and web-based analysis application. </a:t>
            </a:r>
          </a:p>
          <a:p>
            <a:pPr lvl="1"/>
            <a:r>
              <a:rPr lang="en-US" altLang="en-US"/>
              <a:t>Also used by scripting languages such as Python and R.</a:t>
            </a:r>
          </a:p>
          <a:p>
            <a:r>
              <a:rPr lang="en-US" altLang="en-US"/>
              <a:t>Scripts</a:t>
            </a:r>
          </a:p>
          <a:p>
            <a:pPr lvl="1"/>
            <a:r>
              <a:rPr lang="en-US" altLang="en-US"/>
              <a:t>Most data scientists know how to use either the Python or R programming language to analyze and visualize data. </a:t>
            </a:r>
          </a:p>
          <a:p>
            <a:pPr lvl="1"/>
            <a:r>
              <a:rPr lang="en-US" altLang="en-US"/>
              <a:t>Script files end with the extension </a:t>
            </a:r>
          </a:p>
          <a:p>
            <a:pPr lvl="2"/>
            <a:r>
              <a:rPr lang="en-US" altLang="en-US"/>
              <a:t>.py or .ipynb (Python)  </a:t>
            </a:r>
          </a:p>
          <a:p>
            <a:pPr lvl="2"/>
            <a:r>
              <a:rPr lang="en-US" altLang="en-US"/>
              <a:t>.r (R)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标题与副标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副标题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标题与副标题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标题与项目符号 - 左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左对齐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标题与项目符号 - 左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标题与项目符号 - 右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右对齐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标题与项目符号 - 右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项目符号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标题 - 顶部对齐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 - 顶部对齐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标题 - 顶部对齐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标题与项目符号 - 2 栏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 - 2 栏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标题与项目符号 - 2 栏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空白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空白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空白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照片 - 垂直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垂直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照片 - 垂直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照片 - 水平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水平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照片 - 水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照片 - 4 联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4 联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照片 - 4 联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标题与项目符号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与项目符号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标题与项目符号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照片 - 2 联（横排）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2 联（横排）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照片 - 2 联（横排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照片 - 2 联（竖排与横排）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2 联（竖排与横排）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照片 - 2 联（竖排与横排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照片 - 2 联（竖排）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2 联（竖排）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照片 - 2 联（竖排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照片 - 3 联（竖排）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3 联（竖排）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照片 - 3 联（竖排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照片 - 大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大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照片 - 大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标题、项目符号与照片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标题、项目符号与照片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标题、项目符号与照片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照片 - 3 联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FBFBF"/>
      </a:accent1>
      <a:accent2>
        <a:srgbClr val="333399"/>
      </a:accent2>
      <a:accent3>
        <a:srgbClr val="FFFFFF"/>
      </a:accent3>
      <a:accent4>
        <a:srgbClr val="000000"/>
      </a:accent4>
      <a:accent5>
        <a:srgbClr val="DCDCDC"/>
      </a:accent5>
      <a:accent6>
        <a:srgbClr val="2D2D8A"/>
      </a:accent6>
      <a:hlink>
        <a:srgbClr val="009999"/>
      </a:hlink>
      <a:folHlink>
        <a:srgbClr val="99CC00"/>
      </a:folHlink>
    </a:clrScheme>
    <a:fontScheme name="照片 - 3 联">
      <a:majorFont>
        <a:latin typeface="Helvetica Neue Light"/>
        <a:ea typeface="Heiti SC Light"/>
        <a:cs typeface="Heiti SC Light"/>
      </a:majorFont>
      <a:minorFont>
        <a:latin typeface="Helvetica Neue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FBFBF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Helvetica Neue Light" charset="0"/>
            <a:ea typeface="Heiti SC Light" charset="0"/>
            <a:cs typeface="Heiti SC Light" charset="0"/>
            <a:sym typeface="Helvetica Neue Light" charset="0"/>
          </a:defRPr>
        </a:defPPr>
      </a:lstStyle>
    </a:lnDef>
  </a:objectDefaults>
  <a:extraClrSchemeLst>
    <a:extraClrScheme>
      <a:clrScheme name="照片 - 3 联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Pages>0</Pages>
  <Words>1855</Words>
  <Characters>0</Characters>
  <Application>Microsoft Office PowerPoint</Application>
  <PresentationFormat>Custom</PresentationFormat>
  <Lines>0</Lines>
  <Paragraphs>222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18</vt:i4>
      </vt:variant>
      <vt:variant>
        <vt:lpstr>Slide Titles</vt:lpstr>
      </vt:variant>
      <vt:variant>
        <vt:i4>49</vt:i4>
      </vt:variant>
    </vt:vector>
  </HeadingPairs>
  <TitlesOfParts>
    <vt:vector size="67" baseType="lpstr">
      <vt:lpstr>标题与副标题</vt:lpstr>
      <vt:lpstr>标题与项目符号</vt:lpstr>
      <vt:lpstr>照片 - 2 联（横排）</vt:lpstr>
      <vt:lpstr>照片 - 2 联（竖排与横排）</vt:lpstr>
      <vt:lpstr>照片 - 2 联（竖排）</vt:lpstr>
      <vt:lpstr>照片 - 3 联（竖排）</vt:lpstr>
      <vt:lpstr>照片 - 大</vt:lpstr>
      <vt:lpstr>标题、项目符号与照片</vt:lpstr>
      <vt:lpstr>照片 - 3 联</vt:lpstr>
      <vt:lpstr>标题与项目符号 - 左对齐</vt:lpstr>
      <vt:lpstr>标题与项目符号 - 右对齐</vt:lpstr>
      <vt:lpstr>项目符号</vt:lpstr>
      <vt:lpstr>标题 - 顶部对齐</vt:lpstr>
      <vt:lpstr>标题与项目符号 - 2 栏</vt:lpstr>
      <vt:lpstr>空白</vt:lpstr>
      <vt:lpstr>照片 - 垂直</vt:lpstr>
      <vt:lpstr>照片 - 水平</vt:lpstr>
      <vt:lpstr>照片 - 4 联</vt:lpstr>
      <vt:lpstr>Large Scale Data Analytics</vt:lpstr>
      <vt:lpstr>Outline </vt:lpstr>
      <vt:lpstr>Big Data  V3</vt:lpstr>
      <vt:lpstr>Numbers</vt:lpstr>
      <vt:lpstr>Why Is Big Data Important?</vt:lpstr>
      <vt:lpstr> Data Science</vt:lpstr>
      <vt:lpstr> Responsibilities of Data Scientist</vt:lpstr>
      <vt:lpstr> Varieties of Data</vt:lpstr>
      <vt:lpstr>  File Formats</vt:lpstr>
      <vt:lpstr> File Formats</vt:lpstr>
      <vt:lpstr> File Formats</vt:lpstr>
      <vt:lpstr> Usage of Data Science by Subject Area Experts</vt:lpstr>
      <vt:lpstr> Usage of Data Science by Subject Area Experts</vt:lpstr>
      <vt:lpstr> Usage of Data Science by Subject Area Experts</vt:lpstr>
      <vt:lpstr> Application Areas of Data Science</vt:lpstr>
      <vt:lpstr> Application Areas of Data Science</vt:lpstr>
      <vt:lpstr> Grappling with Data Volume</vt:lpstr>
      <vt:lpstr> Handling Data Velocity</vt:lpstr>
      <vt:lpstr> Data Ingestion Tools </vt:lpstr>
      <vt:lpstr> Data Ingestion Tools </vt:lpstr>
      <vt:lpstr> Dealing with Data Variety</vt:lpstr>
      <vt:lpstr> Dealing with Data Variety</vt:lpstr>
      <vt:lpstr> Dealing with Data Variety</vt:lpstr>
      <vt:lpstr> Data Lake </vt:lpstr>
      <vt:lpstr>Large Scale Visual Analytics</vt:lpstr>
      <vt:lpstr>Inforviz Reference Model to Visual Analytics</vt:lpstr>
      <vt:lpstr>Applications</vt:lpstr>
      <vt:lpstr>Techniques and Technologies</vt:lpstr>
      <vt:lpstr>Techniques and Applications</vt:lpstr>
      <vt:lpstr>Technologies</vt:lpstr>
      <vt:lpstr>Origin of Information Visualization</vt:lpstr>
      <vt:lpstr>InforViz Techniques</vt:lpstr>
      <vt:lpstr>Scatterplot and Scatterplot Matrix</vt:lpstr>
      <vt:lpstr>Tree Visualization(1)</vt:lpstr>
      <vt:lpstr>Tree Visualization(2)</vt:lpstr>
      <vt:lpstr>Network Visualization</vt:lpstr>
      <vt:lpstr>Parallel Coordinates</vt:lpstr>
      <vt:lpstr>Stacked Graphs</vt:lpstr>
      <vt:lpstr>Flow Maps</vt:lpstr>
      <vt:lpstr>Examples</vt:lpstr>
      <vt:lpstr>PowerPoint Presentation</vt:lpstr>
      <vt:lpstr>Fraud Detection of Bank Wire Transactions</vt:lpstr>
      <vt:lpstr>Displays and Views</vt:lpstr>
      <vt:lpstr>A classical VA tool</vt:lpstr>
      <vt:lpstr>GapMinder [Demo]</vt:lpstr>
      <vt:lpstr>Smart Money Map [Demo]</vt:lpstr>
      <vt:lpstr>A recent project</vt:lpstr>
      <vt:lpstr>Chances and Challenges</vt:lpstr>
      <vt:lpstr>Recent Research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 Scale Data Analytics</dc:title>
  <dc:creator>Hasan Jamal</dc:creator>
  <cp:lastModifiedBy>Hasan Jamal</cp:lastModifiedBy>
  <cp:revision>6</cp:revision>
  <dcterms:modified xsi:type="dcterms:W3CDTF">2019-09-12T03:57:12Z</dcterms:modified>
</cp:coreProperties>
</file>